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 id="2147483672" r:id="rId6"/>
  </p:sldMasterIdLst>
  <p:notesMasterIdLst>
    <p:notesMasterId r:id="rId31"/>
  </p:notesMasterIdLst>
  <p:sldIdLst>
    <p:sldId id="422" r:id="rId7"/>
    <p:sldId id="468" r:id="rId8"/>
    <p:sldId id="518" r:id="rId9"/>
    <p:sldId id="519" r:id="rId10"/>
    <p:sldId id="536" r:id="rId11"/>
    <p:sldId id="539" r:id="rId12"/>
    <p:sldId id="517" r:id="rId13"/>
    <p:sldId id="524" r:id="rId14"/>
    <p:sldId id="527" r:id="rId15"/>
    <p:sldId id="529" r:id="rId16"/>
    <p:sldId id="530" r:id="rId17"/>
    <p:sldId id="531" r:id="rId18"/>
    <p:sldId id="532" r:id="rId19"/>
    <p:sldId id="525" r:id="rId20"/>
    <p:sldId id="534" r:id="rId21"/>
    <p:sldId id="535" r:id="rId22"/>
    <p:sldId id="528" r:id="rId23"/>
    <p:sldId id="526" r:id="rId24"/>
    <p:sldId id="537" r:id="rId25"/>
    <p:sldId id="538" r:id="rId26"/>
    <p:sldId id="498" r:id="rId27"/>
    <p:sldId id="540" r:id="rId28"/>
    <p:sldId id="514" r:id="rId29"/>
    <p:sldId id="44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1E2B4D"/>
    <a:srgbClr val="4FB096"/>
    <a:srgbClr val="EDDE2C"/>
    <a:srgbClr val="1E2945"/>
    <a:srgbClr val="008AD2"/>
    <a:srgbClr val="6F002E"/>
    <a:srgbClr val="78156A"/>
    <a:srgbClr val="385BA4"/>
    <a:srgbClr val="EA41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6"/>
  </p:normalViewPr>
  <p:slideViewPr>
    <p:cSldViewPr snapToGrid="0">
      <p:cViewPr varScale="1">
        <p:scale>
          <a:sx n="105" d="100"/>
          <a:sy n="105" d="100"/>
        </p:scale>
        <p:origin x="840" y="17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tableStyles" Target="tableStyles.xml"/><Relationship Id="rId8" Type="http://schemas.openxmlformats.org/officeDocument/2006/relationships/slide" Target="slides/slide2.xml"/></Relationships>
</file>

<file path=ppt/media/image1.png>
</file>

<file path=ppt/media/image10.png>
</file>

<file path=ppt/media/image11.jpeg>
</file>

<file path=ppt/media/image12.jpe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27F31-E7FB-8E45-B01D-C6081B96ACD8}" type="datetimeFigureOut">
              <a:rPr lang="en-US" smtClean="0"/>
              <a:t>7/5/22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D4170D-BD13-A241-AE84-9B10BE93E081}" type="slidenum">
              <a:rPr lang="en-US" smtClean="0"/>
              <a:t>‹#›</a:t>
            </a:fld>
            <a:endParaRPr lang="en-US"/>
          </a:p>
        </p:txBody>
      </p:sp>
    </p:spTree>
    <p:extLst>
      <p:ext uri="{BB962C8B-B14F-4D97-AF65-F5344CB8AC3E}">
        <p14:creationId xmlns:p14="http://schemas.microsoft.com/office/powerpoint/2010/main" val="1687454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D4170D-BD13-A241-AE84-9B10BE93E081}" type="slidenum">
              <a:rPr lang="en-US" smtClean="0"/>
              <a:t>1</a:t>
            </a:fld>
            <a:endParaRPr lang="en-US"/>
          </a:p>
        </p:txBody>
      </p:sp>
    </p:spTree>
    <p:extLst>
      <p:ext uri="{BB962C8B-B14F-4D97-AF65-F5344CB8AC3E}">
        <p14:creationId xmlns:p14="http://schemas.microsoft.com/office/powerpoint/2010/main" val="3396010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D4170D-BD13-A241-AE84-9B10BE93E081}" type="slidenum">
              <a:rPr lang="en-US" smtClean="0"/>
              <a:t>7</a:t>
            </a:fld>
            <a:endParaRPr lang="en-US"/>
          </a:p>
        </p:txBody>
      </p:sp>
    </p:spTree>
    <p:extLst>
      <p:ext uri="{BB962C8B-B14F-4D97-AF65-F5344CB8AC3E}">
        <p14:creationId xmlns:p14="http://schemas.microsoft.com/office/powerpoint/2010/main" val="1558661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D4170D-BD13-A241-AE84-9B10BE93E081}" type="slidenum">
              <a:rPr lang="en-US" smtClean="0"/>
              <a:t>20</a:t>
            </a:fld>
            <a:endParaRPr lang="en-US"/>
          </a:p>
        </p:txBody>
      </p:sp>
    </p:spTree>
    <p:extLst>
      <p:ext uri="{BB962C8B-B14F-4D97-AF65-F5344CB8AC3E}">
        <p14:creationId xmlns:p14="http://schemas.microsoft.com/office/powerpoint/2010/main" val="39539160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4" name="Picture 3" descr="A person in a blue shirt&#10;&#10;Description automatically generated">
            <a:extLst>
              <a:ext uri="{FF2B5EF4-FFF2-40B4-BE49-F238E27FC236}">
                <a16:creationId xmlns:a16="http://schemas.microsoft.com/office/drawing/2014/main" id="{F705DA34-CF2D-7F44-AB2A-163C12AA0CE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06044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6" name="Title Placeholder 1">
            <a:extLst>
              <a:ext uri="{FF2B5EF4-FFF2-40B4-BE49-F238E27FC236}">
                <a16:creationId xmlns:a16="http://schemas.microsoft.com/office/drawing/2014/main" id="{7A7C371A-9EC9-A14D-9B0F-546F5D66B3FF}"/>
              </a:ext>
            </a:extLst>
          </p:cNvPr>
          <p:cNvSpPr>
            <a:spLocks noGrp="1"/>
          </p:cNvSpPr>
          <p:nvPr>
            <p:ph type="title" hasCustomPrompt="1"/>
          </p:nvPr>
        </p:nvSpPr>
        <p:spPr>
          <a:xfrm>
            <a:off x="838199" y="310394"/>
            <a:ext cx="11353800" cy="1391602"/>
          </a:xfrm>
          <a:prstGeom prst="rect">
            <a:avLst/>
          </a:prstGeom>
        </p:spPr>
        <p:txBody>
          <a:bodyPr vert="horz" lIns="91440" tIns="45720" rIns="91440" bIns="45720" rtlCol="0" anchor="ctr">
            <a:normAutofit/>
          </a:bodyPr>
          <a:lstStyle>
            <a:lvl1pPr>
              <a:defRPr>
                <a:solidFill>
                  <a:schemeClr val="bg1"/>
                </a:solidFill>
              </a:defRPr>
            </a:lvl1pPr>
          </a:lstStyle>
          <a:p>
            <a:r>
              <a:rPr lang="en-US"/>
              <a:t>Click to edit </a:t>
            </a:r>
            <a:br>
              <a:rPr lang="en-US"/>
            </a:br>
            <a:r>
              <a:rPr lang="en-US"/>
              <a:t>master title style</a:t>
            </a:r>
          </a:p>
        </p:txBody>
      </p:sp>
      <p:sp>
        <p:nvSpPr>
          <p:cNvPr id="17" name="Content Placeholder 2">
            <a:extLst>
              <a:ext uri="{FF2B5EF4-FFF2-40B4-BE49-F238E27FC236}">
                <a16:creationId xmlns:a16="http://schemas.microsoft.com/office/drawing/2014/main" id="{A9B44039-10C9-C447-9131-4DFEC2A8DC49}"/>
              </a:ext>
            </a:extLst>
          </p:cNvPr>
          <p:cNvSpPr>
            <a:spLocks noGrp="1"/>
          </p:cNvSpPr>
          <p:nvPr>
            <p:ph sz="half" idx="10" hasCustomPrompt="1"/>
          </p:nvPr>
        </p:nvSpPr>
        <p:spPr>
          <a:xfrm>
            <a:off x="838200" y="2393740"/>
            <a:ext cx="11353800" cy="44642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83475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descr="A picture containing person, laptop, computer, man&#10;&#10;Description automatically generated">
            <a:extLst>
              <a:ext uri="{FF2B5EF4-FFF2-40B4-BE49-F238E27FC236}">
                <a16:creationId xmlns:a16="http://schemas.microsoft.com/office/drawing/2014/main" id="{42B89B74-438B-1F41-AD9C-7BD257A401B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7ED34B84-3E92-F345-83A8-303A1E05E14D}"/>
              </a:ext>
            </a:extLst>
          </p:cNvPr>
          <p:cNvSpPr>
            <a:spLocks noGrp="1"/>
          </p:cNvSpPr>
          <p:nvPr>
            <p:ph type="title" hasCustomPrompt="1"/>
          </p:nvPr>
        </p:nvSpPr>
        <p:spPr>
          <a:xfrm>
            <a:off x="2186609" y="1256307"/>
            <a:ext cx="5518205" cy="4365266"/>
          </a:xfrm>
          <a:prstGeom prst="rect">
            <a:avLst/>
          </a:prstGeom>
        </p:spPr>
        <p:txBody>
          <a:bodyPr anchor="ctr"/>
          <a:lstStyle>
            <a:lvl1pPr fontAlgn="ctr">
              <a:lnSpc>
                <a:spcPts val="5080"/>
              </a:lnSpc>
              <a:defRPr sz="5600">
                <a:solidFill>
                  <a:schemeClr val="bg1"/>
                </a:solidFill>
              </a:defRPr>
            </a:lvl1pPr>
          </a:lstStyle>
          <a:p>
            <a:r>
              <a:rPr lang="en-US"/>
              <a:t>Click to edit</a:t>
            </a:r>
            <a:br>
              <a:rPr lang="en-US"/>
            </a:br>
            <a:r>
              <a:rPr lang="en-US"/>
              <a:t>master title style</a:t>
            </a:r>
          </a:p>
        </p:txBody>
      </p:sp>
    </p:spTree>
    <p:extLst>
      <p:ext uri="{BB962C8B-B14F-4D97-AF65-F5344CB8AC3E}">
        <p14:creationId xmlns:p14="http://schemas.microsoft.com/office/powerpoint/2010/main" val="2475205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4" name="Picture 3" descr="A person looking at the camera&#10;&#10;Description automatically generated">
            <a:extLst>
              <a:ext uri="{FF2B5EF4-FFF2-40B4-BE49-F238E27FC236}">
                <a16:creationId xmlns:a16="http://schemas.microsoft.com/office/drawing/2014/main" id="{68F3827C-6129-FB40-9878-FEC68EB5190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E6FF778-AA58-BA40-AD89-41AC09830BEE}"/>
              </a:ext>
            </a:extLst>
          </p:cNvPr>
          <p:cNvSpPr>
            <a:spLocks noGrp="1"/>
          </p:cNvSpPr>
          <p:nvPr>
            <p:ph type="title" hasCustomPrompt="1"/>
          </p:nvPr>
        </p:nvSpPr>
        <p:spPr>
          <a:xfrm>
            <a:off x="2186609" y="1256307"/>
            <a:ext cx="5518205" cy="4365266"/>
          </a:xfrm>
          <a:prstGeom prst="rect">
            <a:avLst/>
          </a:prstGeom>
        </p:spPr>
        <p:txBody>
          <a:bodyPr anchor="ctr"/>
          <a:lstStyle>
            <a:lvl1pPr fontAlgn="ctr">
              <a:lnSpc>
                <a:spcPts val="5080"/>
              </a:lnSpc>
              <a:defRPr sz="5600">
                <a:solidFill>
                  <a:schemeClr val="bg1"/>
                </a:solidFill>
              </a:defRPr>
            </a:lvl1pPr>
          </a:lstStyle>
          <a:p>
            <a:r>
              <a:rPr lang="en-US"/>
              <a:t>Click to edit</a:t>
            </a:r>
            <a:br>
              <a:rPr lang="en-US"/>
            </a:br>
            <a:r>
              <a:rPr lang="en-US"/>
              <a:t>master title style</a:t>
            </a:r>
          </a:p>
        </p:txBody>
      </p:sp>
    </p:spTree>
    <p:extLst>
      <p:ext uri="{BB962C8B-B14F-4D97-AF65-F5344CB8AC3E}">
        <p14:creationId xmlns:p14="http://schemas.microsoft.com/office/powerpoint/2010/main" val="4106643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pic>
        <p:nvPicPr>
          <p:cNvPr id="4" name="Picture 3" descr="A person taking a selfie&#10;&#10;Description automatically generated">
            <a:extLst>
              <a:ext uri="{FF2B5EF4-FFF2-40B4-BE49-F238E27FC236}">
                <a16:creationId xmlns:a16="http://schemas.microsoft.com/office/drawing/2014/main" id="{6BDA5B06-26C1-F149-A7F6-8E438DE10FD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Title 1">
            <a:extLst>
              <a:ext uri="{FF2B5EF4-FFF2-40B4-BE49-F238E27FC236}">
                <a16:creationId xmlns:a16="http://schemas.microsoft.com/office/drawing/2014/main" id="{862A6194-67A8-964F-AEE6-41DAB41E2B9B}"/>
              </a:ext>
            </a:extLst>
          </p:cNvPr>
          <p:cNvSpPr>
            <a:spLocks noGrp="1"/>
          </p:cNvSpPr>
          <p:nvPr>
            <p:ph type="title" hasCustomPrompt="1"/>
          </p:nvPr>
        </p:nvSpPr>
        <p:spPr>
          <a:xfrm>
            <a:off x="2186609" y="1256307"/>
            <a:ext cx="5518205" cy="4365266"/>
          </a:xfrm>
          <a:prstGeom prst="rect">
            <a:avLst/>
          </a:prstGeom>
        </p:spPr>
        <p:txBody>
          <a:bodyPr anchor="ctr"/>
          <a:lstStyle>
            <a:lvl1pPr fontAlgn="ctr">
              <a:lnSpc>
                <a:spcPts val="5080"/>
              </a:lnSpc>
              <a:defRPr sz="5600">
                <a:solidFill>
                  <a:schemeClr val="bg1"/>
                </a:solidFill>
              </a:defRPr>
            </a:lvl1pPr>
          </a:lstStyle>
          <a:p>
            <a:r>
              <a:rPr lang="en-US"/>
              <a:t>Click to edit</a:t>
            </a:r>
            <a:br>
              <a:rPr lang="en-US"/>
            </a:br>
            <a:r>
              <a:rPr lang="en-US"/>
              <a:t>master title style</a:t>
            </a:r>
          </a:p>
        </p:txBody>
      </p:sp>
    </p:spTree>
    <p:extLst>
      <p:ext uri="{BB962C8B-B14F-4D97-AF65-F5344CB8AC3E}">
        <p14:creationId xmlns:p14="http://schemas.microsoft.com/office/powerpoint/2010/main" val="2903131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F277AD-303B-FB4C-B62D-2F6655674D5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Title 1">
            <a:extLst>
              <a:ext uri="{FF2B5EF4-FFF2-40B4-BE49-F238E27FC236}">
                <a16:creationId xmlns:a16="http://schemas.microsoft.com/office/drawing/2014/main" id="{81207D56-20FD-2744-B9F5-6EB5B391DDB5}"/>
              </a:ext>
            </a:extLst>
          </p:cNvPr>
          <p:cNvSpPr txBox="1">
            <a:spLocks/>
          </p:cNvSpPr>
          <p:nvPr userDrawn="1"/>
        </p:nvSpPr>
        <p:spPr>
          <a:xfrm>
            <a:off x="824089" y="1527241"/>
            <a:ext cx="10250311" cy="4365266"/>
          </a:xfrm>
          <a:prstGeom prst="rect">
            <a:avLst/>
          </a:prstGeom>
        </p:spPr>
        <p:txBody>
          <a:bodyPr anchor="ctr"/>
          <a:lstStyle>
            <a:lvl1pPr algn="l" defTabSz="914400" rtl="0" eaLnBrk="1" fontAlgn="ctr" latinLnBrk="0" hangingPunct="1">
              <a:lnSpc>
                <a:spcPts val="5080"/>
              </a:lnSpc>
              <a:spcBef>
                <a:spcPct val="0"/>
              </a:spcBef>
              <a:buNone/>
              <a:defRPr sz="5600" b="1" i="0" kern="1200">
                <a:solidFill>
                  <a:schemeClr val="bg1"/>
                </a:solidFill>
                <a:latin typeface="Calibri" panose="020F0502020204030204" pitchFamily="34" charset="0"/>
                <a:ea typeface="+mj-ea"/>
                <a:cs typeface="Calibri" panose="020F0502020204030204" pitchFamily="34" charset="0"/>
              </a:defRPr>
            </a:lvl1pPr>
          </a:lstStyle>
          <a:p>
            <a:r>
              <a:rPr lang="en-US" err="1"/>
              <a:t>Keyin’s</a:t>
            </a:r>
            <a:r>
              <a:rPr lang="en-US"/>
              <a:t> NEW </a:t>
            </a:r>
          </a:p>
          <a:p>
            <a:r>
              <a:rPr lang="en-US"/>
              <a:t>Software Development Diploma</a:t>
            </a:r>
          </a:p>
        </p:txBody>
      </p:sp>
    </p:spTree>
    <p:extLst>
      <p:ext uri="{BB962C8B-B14F-4D97-AF65-F5344CB8AC3E}">
        <p14:creationId xmlns:p14="http://schemas.microsoft.com/office/powerpoint/2010/main" val="1846686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5434DC-6272-7C44-AF04-8C7B2621B12B}"/>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35320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C7E568-82C8-4176-899B-F1097634ECED}"/>
              </a:ext>
            </a:extLst>
          </p:cNvPr>
          <p:cNvSpPr>
            <a:spLocks noGrp="1"/>
          </p:cNvSpPr>
          <p:nvPr>
            <p:ph type="dt" sz="half" idx="10"/>
          </p:nvPr>
        </p:nvSpPr>
        <p:spPr/>
        <p:txBody>
          <a:bodyPr/>
          <a:lstStyle/>
          <a:p>
            <a:fld id="{FFFDB819-EE31-4417-B30A-D23D8FCE9683}" type="datetimeFigureOut">
              <a:rPr lang="en-US" smtClean="0"/>
              <a:t>7/5/22</a:t>
            </a:fld>
            <a:endParaRPr lang="en-US"/>
          </a:p>
        </p:txBody>
      </p:sp>
      <p:sp>
        <p:nvSpPr>
          <p:cNvPr id="3" name="Footer Placeholder 2">
            <a:extLst>
              <a:ext uri="{FF2B5EF4-FFF2-40B4-BE49-F238E27FC236}">
                <a16:creationId xmlns:a16="http://schemas.microsoft.com/office/drawing/2014/main" id="{D0299F56-E8E2-4D90-88B0-B86B452071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832020A-B503-48E9-8B3A-D477DC66007D}"/>
              </a:ext>
            </a:extLst>
          </p:cNvPr>
          <p:cNvSpPr>
            <a:spLocks noGrp="1"/>
          </p:cNvSpPr>
          <p:nvPr>
            <p:ph type="sldNum" sz="quarter" idx="12"/>
          </p:nvPr>
        </p:nvSpPr>
        <p:spPr/>
        <p:txBody>
          <a:bodyPr/>
          <a:lstStyle/>
          <a:p>
            <a:fld id="{875BB9AA-D6FD-4088-A58B-3C3403680356}" type="slidenum">
              <a:rPr lang="en-US" smtClean="0"/>
              <a:t>‹#›</a:t>
            </a:fld>
            <a:endParaRPr lang="en-US"/>
          </a:p>
        </p:txBody>
      </p:sp>
    </p:spTree>
    <p:extLst>
      <p:ext uri="{BB962C8B-B14F-4D97-AF65-F5344CB8AC3E}">
        <p14:creationId xmlns:p14="http://schemas.microsoft.com/office/powerpoint/2010/main" val="2171666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1915-D046-44CB-9299-3B76A6581B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C50E88-D6F4-4BE5-BA34-11B8809F63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7BD47D-2028-472B-AB95-2DBC713718C6}"/>
              </a:ext>
            </a:extLst>
          </p:cNvPr>
          <p:cNvSpPr>
            <a:spLocks noGrp="1"/>
          </p:cNvSpPr>
          <p:nvPr>
            <p:ph type="dt" sz="half" idx="10"/>
          </p:nvPr>
        </p:nvSpPr>
        <p:spPr/>
        <p:txBody>
          <a:bodyPr/>
          <a:lstStyle/>
          <a:p>
            <a:fld id="{B25FB472-2244-4273-9A0C-83032D042452}" type="datetimeFigureOut">
              <a:rPr lang="en-US" smtClean="0"/>
              <a:t>7/5/22</a:t>
            </a:fld>
            <a:endParaRPr lang="en-US"/>
          </a:p>
        </p:txBody>
      </p:sp>
      <p:sp>
        <p:nvSpPr>
          <p:cNvPr id="5" name="Footer Placeholder 4">
            <a:extLst>
              <a:ext uri="{FF2B5EF4-FFF2-40B4-BE49-F238E27FC236}">
                <a16:creationId xmlns:a16="http://schemas.microsoft.com/office/drawing/2014/main" id="{41D124E3-C8F0-444F-B274-5A46944146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D67CE9-785C-4525-B03E-8CD0293FE46F}"/>
              </a:ext>
            </a:extLst>
          </p:cNvPr>
          <p:cNvSpPr>
            <a:spLocks noGrp="1"/>
          </p:cNvSpPr>
          <p:nvPr>
            <p:ph type="sldNum" sz="quarter" idx="12"/>
          </p:nvPr>
        </p:nvSpPr>
        <p:spPr/>
        <p:txBody>
          <a:bodyPr/>
          <a:lstStyle/>
          <a:p>
            <a:fld id="{170964A2-595B-47C1-A2B1-E81A8EE8502D}" type="slidenum">
              <a:rPr lang="en-US" smtClean="0"/>
              <a:t>‹#›</a:t>
            </a:fld>
            <a:endParaRPr lang="en-US"/>
          </a:p>
        </p:txBody>
      </p:sp>
    </p:spTree>
    <p:extLst>
      <p:ext uri="{BB962C8B-B14F-4D97-AF65-F5344CB8AC3E}">
        <p14:creationId xmlns:p14="http://schemas.microsoft.com/office/powerpoint/2010/main" val="3818972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theme" Target="../theme/theme2.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theme" Target="../theme/theme3.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1390372-CD8D-784E-BDED-5FF20A2048B1}"/>
              </a:ext>
            </a:extLst>
          </p:cNvPr>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8159929"/>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54" r:id="rId3"/>
    <p:sldLayoutId id="2147483655" r:id="rId4"/>
    <p:sldLayoutId id="2147483656" r:id="rId5"/>
    <p:sldLayoutId id="2147483657" r:id="rId6"/>
    <p:sldLayoutId id="2147483653" r:id="rId7"/>
  </p:sldLayoutIdLst>
  <p:txStyles>
    <p:titleStyle>
      <a:lvl1pPr algn="l" defTabSz="914400" rtl="0" eaLnBrk="1" latinLnBrk="0" hangingPunct="1">
        <a:lnSpc>
          <a:spcPts val="3680"/>
        </a:lnSpc>
        <a:spcBef>
          <a:spcPct val="0"/>
        </a:spcBef>
        <a:buNone/>
        <a:defRPr sz="4000" b="1" i="0" kern="1200">
          <a:solidFill>
            <a:schemeClr val="tx1"/>
          </a:solidFill>
          <a:latin typeface="Calibri" panose="020F0502020204030204" pitchFamily="34" charset="0"/>
          <a:ea typeface="+mj-ea"/>
          <a:cs typeface="Calibri" panose="020F050202020403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Calibri" panose="020F0502020204030204" pitchFamily="34" charset="0"/>
          <a:ea typeface="+mn-ea"/>
          <a:cs typeface="Calibri" panose="020F050202020403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Calibri" panose="020F0502020204030204" pitchFamily="34" charset="0"/>
          <a:ea typeface="+mn-ea"/>
          <a:cs typeface="Calibri" panose="020F050202020403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Calibri" panose="020F0502020204030204" pitchFamily="34" charset="0"/>
          <a:ea typeface="+mn-ea"/>
          <a:cs typeface="Calibri" panose="020F050202020403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panose="020F0502020204030204" pitchFamily="34" charset="0"/>
          <a:ea typeface="+mn-ea"/>
          <a:cs typeface="Calibri" panose="020F050202020403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panose="020F0502020204030204" pitchFamily="34" charset="0"/>
          <a:ea typeface="+mn-ea"/>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82DDFD-5B6E-44A9-9A12-BC2398D99D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FAC5FA-62E2-4EB0-AF9C-B2B81725CB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9EC09C-B5CD-4437-8380-523CF73B22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FDB819-EE31-4417-B30A-D23D8FCE9683}" type="datetimeFigureOut">
              <a:rPr lang="en-US" smtClean="0"/>
              <a:t>7/5/22</a:t>
            </a:fld>
            <a:endParaRPr lang="en-US"/>
          </a:p>
        </p:txBody>
      </p:sp>
      <p:sp>
        <p:nvSpPr>
          <p:cNvPr id="5" name="Footer Placeholder 4">
            <a:extLst>
              <a:ext uri="{FF2B5EF4-FFF2-40B4-BE49-F238E27FC236}">
                <a16:creationId xmlns:a16="http://schemas.microsoft.com/office/drawing/2014/main" id="{B65FE840-1237-4CA3-953F-5D54D912D1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06BF1F-C55D-4F15-909B-75326A044C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5BB9AA-D6FD-4088-A58B-3C3403680356}" type="slidenum">
              <a:rPr lang="en-US" smtClean="0"/>
              <a:t>‹#›</a:t>
            </a:fld>
            <a:endParaRPr lang="en-US"/>
          </a:p>
        </p:txBody>
      </p:sp>
      <p:pic>
        <p:nvPicPr>
          <p:cNvPr id="7" name="Picture 6">
            <a:extLst>
              <a:ext uri="{FF2B5EF4-FFF2-40B4-BE49-F238E27FC236}">
                <a16:creationId xmlns:a16="http://schemas.microsoft.com/office/drawing/2014/main" id="{F82BF72A-E9B2-4E3A-B24C-490FF67B03D2}"/>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241530" cy="6995160"/>
          </a:xfrm>
          <a:prstGeom prst="rect">
            <a:avLst/>
          </a:prstGeom>
        </p:spPr>
      </p:pic>
    </p:spTree>
    <p:extLst>
      <p:ext uri="{BB962C8B-B14F-4D97-AF65-F5344CB8AC3E}">
        <p14:creationId xmlns:p14="http://schemas.microsoft.com/office/powerpoint/2010/main" val="2294968506"/>
      </p:ext>
    </p:extLst>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AD0FC2-8739-4820-A275-E71818DA9B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80FB13-CA44-47B9-BE3A-594474FE62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D15D2F-B491-4299-9C1F-EF350AB3AF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5FB472-2244-4273-9A0C-83032D042452}" type="datetimeFigureOut">
              <a:rPr lang="en-US" smtClean="0"/>
              <a:t>7/5/22</a:t>
            </a:fld>
            <a:endParaRPr lang="en-US"/>
          </a:p>
        </p:txBody>
      </p:sp>
      <p:sp>
        <p:nvSpPr>
          <p:cNvPr id="5" name="Footer Placeholder 4">
            <a:extLst>
              <a:ext uri="{FF2B5EF4-FFF2-40B4-BE49-F238E27FC236}">
                <a16:creationId xmlns:a16="http://schemas.microsoft.com/office/drawing/2014/main" id="{76AC8A47-3D9B-444B-8946-7811302A2D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96DC93-5C50-4A14-87D8-80A146E959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0964A2-595B-47C1-A2B1-E81A8EE8502D}" type="slidenum">
              <a:rPr lang="en-US" smtClean="0"/>
              <a:t>‹#›</a:t>
            </a:fld>
            <a:endParaRPr lang="en-US"/>
          </a:p>
        </p:txBody>
      </p:sp>
      <p:pic>
        <p:nvPicPr>
          <p:cNvPr id="8" name="Picture 7">
            <a:extLst>
              <a:ext uri="{FF2B5EF4-FFF2-40B4-BE49-F238E27FC236}">
                <a16:creationId xmlns:a16="http://schemas.microsoft.com/office/drawing/2014/main" id="{2839AC77-C937-403C-A140-AA3F71D816BD}"/>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207" y="0"/>
            <a:ext cx="12179585" cy="6858000"/>
          </a:xfrm>
          <a:prstGeom prst="rect">
            <a:avLst/>
          </a:prstGeom>
        </p:spPr>
      </p:pic>
    </p:spTree>
    <p:extLst>
      <p:ext uri="{BB962C8B-B14F-4D97-AF65-F5344CB8AC3E}">
        <p14:creationId xmlns:p14="http://schemas.microsoft.com/office/powerpoint/2010/main" val="2332111067"/>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ocs.docker.com/swarm/" TargetMode="External"/><Relationship Id="rId2" Type="http://schemas.openxmlformats.org/officeDocument/2006/relationships/hyperlink" Target="https://docs.docker.com/compose/" TargetMode="External"/><Relationship Id="rId1" Type="http://schemas.openxmlformats.org/officeDocument/2006/relationships/slideLayout" Target="../slideLayouts/slideLayout2.xml"/><Relationship Id="rId5" Type="http://schemas.openxmlformats.org/officeDocument/2006/relationships/hyperlink" Target="https://kubernetes.io/" TargetMode="External"/><Relationship Id="rId4" Type="http://schemas.openxmlformats.org/officeDocument/2006/relationships/hyperlink" Target="https://docs.docker.com/machin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2096FB-B349-AA4D-B3EC-0131010AB893}"/>
              </a:ext>
            </a:extLst>
          </p:cNvPr>
          <p:cNvSpPr/>
          <p:nvPr/>
        </p:nvSpPr>
        <p:spPr>
          <a:xfrm>
            <a:off x="7467600" y="254000"/>
            <a:ext cx="4584700" cy="660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v</a:t>
            </a:r>
          </a:p>
        </p:txBody>
      </p:sp>
      <p:pic>
        <p:nvPicPr>
          <p:cNvPr id="3" name="Picture 2" descr="A close up of a logo&#10;&#10;Description automatically generated">
            <a:extLst>
              <a:ext uri="{FF2B5EF4-FFF2-40B4-BE49-F238E27FC236}">
                <a16:creationId xmlns:a16="http://schemas.microsoft.com/office/drawing/2014/main" id="{1A0B37AE-29D8-C04D-81D0-656BE91A43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6934" y="2440138"/>
            <a:ext cx="1426026" cy="1412249"/>
          </a:xfrm>
          <a:prstGeom prst="rect">
            <a:avLst/>
          </a:prstGeom>
          <a:solidFill>
            <a:schemeClr val="bg1"/>
          </a:solidFill>
        </p:spPr>
      </p:pic>
      <p:sp>
        <p:nvSpPr>
          <p:cNvPr id="6" name="Rectangle 5">
            <a:extLst>
              <a:ext uri="{FF2B5EF4-FFF2-40B4-BE49-F238E27FC236}">
                <a16:creationId xmlns:a16="http://schemas.microsoft.com/office/drawing/2014/main" id="{067C0516-D3CD-3947-8DA4-68929ACA2F16}"/>
              </a:ext>
            </a:extLst>
          </p:cNvPr>
          <p:cNvSpPr/>
          <p:nvPr/>
        </p:nvSpPr>
        <p:spPr>
          <a:xfrm>
            <a:off x="7762460" y="986318"/>
            <a:ext cx="3600758" cy="1938992"/>
          </a:xfrm>
          <a:prstGeom prst="rect">
            <a:avLst/>
          </a:prstGeom>
        </p:spPr>
        <p:txBody>
          <a:bodyPr wrap="square" lIns="91440" tIns="45720" rIns="91440" bIns="45720" anchor="t">
            <a:spAutoFit/>
          </a:bodyPr>
          <a:lstStyle/>
          <a:p>
            <a:pPr algn="ctr"/>
            <a:r>
              <a:rPr lang="en-US" sz="6000" dirty="0">
                <a:ea typeface="+mn-lt"/>
                <a:cs typeface="+mn-lt"/>
              </a:rPr>
              <a:t>DevOps</a:t>
            </a:r>
          </a:p>
          <a:p>
            <a:pPr algn="ctr"/>
            <a:endParaRPr lang="en-US" sz="6000" dirty="0">
              <a:ea typeface="+mn-lt"/>
              <a:cs typeface="+mn-lt"/>
            </a:endParaRPr>
          </a:p>
        </p:txBody>
      </p:sp>
      <p:sp>
        <p:nvSpPr>
          <p:cNvPr id="7" name="Content Placeholder 2">
            <a:extLst>
              <a:ext uri="{FF2B5EF4-FFF2-40B4-BE49-F238E27FC236}">
                <a16:creationId xmlns:a16="http://schemas.microsoft.com/office/drawing/2014/main" id="{E51E62E2-DB51-43BA-9871-D860F0D8DF41}"/>
              </a:ext>
            </a:extLst>
          </p:cNvPr>
          <p:cNvSpPr txBox="1">
            <a:spLocks/>
          </p:cNvSpPr>
          <p:nvPr/>
        </p:nvSpPr>
        <p:spPr>
          <a:xfrm>
            <a:off x="7762460" y="4559317"/>
            <a:ext cx="4104861" cy="2186608"/>
          </a:xfrm>
          <a:prstGeom prst="rect">
            <a:avLst/>
          </a:prstGeom>
        </p:spPr>
        <p:txBody>
          <a:bodyPr vert="horz" lIns="91440" tIns="45720" rIns="91440" bIns="45720" rtlCol="0" anchor="t"/>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solidFill>
                  <a:schemeClr val="tx1">
                    <a:lumMod val="75000"/>
                    <a:lumOff val="25000"/>
                  </a:schemeClr>
                </a:solidFill>
                <a:latin typeface="Arial"/>
                <a:cs typeface="Arial"/>
              </a:rPr>
              <a:t>Suresh</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algn="ctr"/>
            <a:endParaRPr lang="en-US" sz="1600" dirty="0">
              <a:solidFill>
                <a:schemeClr val="tx1">
                  <a:lumMod val="75000"/>
                  <a:lumOff val="25000"/>
                </a:schemeClr>
              </a:solidFill>
              <a:latin typeface="Arial"/>
              <a:cs typeface="Arial"/>
            </a:endParaRPr>
          </a:p>
          <a:p>
            <a:pPr algn="ct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algn="ctr"/>
            <a:r>
              <a:rPr lang="en-US" sz="1600">
                <a:solidFill>
                  <a:schemeClr val="tx1">
                    <a:lumMod val="75000"/>
                    <a:lumOff val="25000"/>
                  </a:schemeClr>
                </a:solidFill>
                <a:latin typeface="Arial"/>
                <a:cs typeface="Arial"/>
              </a:rPr>
              <a:t>July 05, </a:t>
            </a:r>
            <a:r>
              <a:rPr lang="en-US" sz="1600" dirty="0">
                <a:solidFill>
                  <a:schemeClr val="tx1">
                    <a:lumMod val="75000"/>
                    <a:lumOff val="25000"/>
                  </a:schemeClr>
                </a:solidFill>
                <a:latin typeface="Arial"/>
                <a:cs typeface="Arial"/>
              </a:rPr>
              <a:t>2022</a:t>
            </a:r>
            <a:endParaRPr lang="en-CA" sz="1600" dirty="0">
              <a:solidFill>
                <a:schemeClr val="tx1">
                  <a:lumMod val="75000"/>
                  <a:lumOff val="25000"/>
                </a:schemeClr>
              </a:solidFill>
              <a:latin typeface="Arial"/>
              <a:cs typeface="Arial"/>
            </a:endParaRPr>
          </a:p>
        </p:txBody>
      </p:sp>
    </p:spTree>
    <p:extLst>
      <p:ext uri="{BB962C8B-B14F-4D97-AF65-F5344CB8AC3E}">
        <p14:creationId xmlns:p14="http://schemas.microsoft.com/office/powerpoint/2010/main" val="31688956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7C819-DAA9-0649-9278-53EF7ED52EF8}"/>
              </a:ext>
            </a:extLst>
          </p:cNvPr>
          <p:cNvSpPr>
            <a:spLocks noGrp="1"/>
          </p:cNvSpPr>
          <p:nvPr>
            <p:ph type="title"/>
          </p:nvPr>
        </p:nvSpPr>
        <p:spPr/>
        <p:txBody>
          <a:bodyPr/>
          <a:lstStyle/>
          <a:p>
            <a:r>
              <a:rPr lang="en-CA" dirty="0"/>
              <a:t>Docker Client and Server </a:t>
            </a:r>
            <a:br>
              <a:rPr lang="en-CA" dirty="0"/>
            </a:br>
            <a:endParaRPr lang="en-US" dirty="0"/>
          </a:p>
        </p:txBody>
      </p:sp>
      <p:sp>
        <p:nvSpPr>
          <p:cNvPr id="3" name="Content Placeholder 2">
            <a:extLst>
              <a:ext uri="{FF2B5EF4-FFF2-40B4-BE49-F238E27FC236}">
                <a16:creationId xmlns:a16="http://schemas.microsoft.com/office/drawing/2014/main" id="{FE52D1F3-BF8C-FC49-80C6-DAA68FE8E397}"/>
              </a:ext>
            </a:extLst>
          </p:cNvPr>
          <p:cNvSpPr>
            <a:spLocks noGrp="1"/>
          </p:cNvSpPr>
          <p:nvPr>
            <p:ph sz="half" idx="10"/>
          </p:nvPr>
        </p:nvSpPr>
        <p:spPr>
          <a:xfrm>
            <a:off x="838200" y="2393740"/>
            <a:ext cx="9713495" cy="4464260"/>
          </a:xfrm>
        </p:spPr>
        <p:txBody>
          <a:bodyPr/>
          <a:lstStyle/>
          <a:p>
            <a:r>
              <a:rPr lang="en-CA" dirty="0"/>
              <a:t>This is a command-line-instructed solution in which you would use the terminal on your Mac or Linux system to issue commands from the Docker client to the Docker daemon. The communication between the Docker client and the Docker host is via a REST API. You can issue similar commands, such as a Docker Pull command, which would send an instruction to the daemon and perform the operation by interacting with other components (image, container, registry). </a:t>
            </a:r>
          </a:p>
          <a:p>
            <a:endParaRPr lang="en-US" dirty="0"/>
          </a:p>
        </p:txBody>
      </p:sp>
    </p:spTree>
    <p:extLst>
      <p:ext uri="{BB962C8B-B14F-4D97-AF65-F5344CB8AC3E}">
        <p14:creationId xmlns:p14="http://schemas.microsoft.com/office/powerpoint/2010/main" val="1177930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6993-4CF6-B440-9657-36181AF86879}"/>
              </a:ext>
            </a:extLst>
          </p:cNvPr>
          <p:cNvSpPr>
            <a:spLocks noGrp="1"/>
          </p:cNvSpPr>
          <p:nvPr>
            <p:ph type="title"/>
          </p:nvPr>
        </p:nvSpPr>
        <p:spPr/>
        <p:txBody>
          <a:bodyPr/>
          <a:lstStyle/>
          <a:p>
            <a:r>
              <a:rPr lang="en-CA" dirty="0"/>
              <a:t>Docker image </a:t>
            </a:r>
            <a:br>
              <a:rPr lang="en-CA" dirty="0"/>
            </a:br>
            <a:endParaRPr lang="en-US" dirty="0"/>
          </a:p>
        </p:txBody>
      </p:sp>
      <p:sp>
        <p:nvSpPr>
          <p:cNvPr id="5" name="Content Placeholder 4">
            <a:extLst>
              <a:ext uri="{FF2B5EF4-FFF2-40B4-BE49-F238E27FC236}">
                <a16:creationId xmlns:a16="http://schemas.microsoft.com/office/drawing/2014/main" id="{E34498B0-3FA5-D143-BCA7-DA6B2ECB1791}"/>
              </a:ext>
            </a:extLst>
          </p:cNvPr>
          <p:cNvSpPr>
            <a:spLocks noGrp="1"/>
          </p:cNvSpPr>
          <p:nvPr>
            <p:ph sz="half" idx="10"/>
          </p:nvPr>
        </p:nvSpPr>
        <p:spPr>
          <a:xfrm>
            <a:off x="838200" y="2393740"/>
            <a:ext cx="9665368" cy="4464260"/>
          </a:xfrm>
        </p:spPr>
        <p:txBody>
          <a:bodyPr/>
          <a:lstStyle/>
          <a:p>
            <a:r>
              <a:rPr lang="en-CA" dirty="0"/>
              <a:t>The Docker image is built within the YAML file and then hosted as a file in the Docker registry. The image has several key layers, and each layer depends on the layer below it. Image layers are created by executing each command in the </a:t>
            </a:r>
            <a:r>
              <a:rPr lang="en-CA" dirty="0" err="1"/>
              <a:t>Dockerfile</a:t>
            </a:r>
            <a:r>
              <a:rPr lang="en-CA" dirty="0"/>
              <a:t> and are in the read-only format. You start with your base layer, which will typically have your base image and your base operating system, and then you will have a layer of dependencies above that. These then comprise the instructions in a read-only file that would become your </a:t>
            </a:r>
            <a:r>
              <a:rPr lang="en-CA" dirty="0" err="1"/>
              <a:t>Dockerfile</a:t>
            </a:r>
            <a:r>
              <a:rPr lang="en-CA" dirty="0"/>
              <a:t>. </a:t>
            </a:r>
            <a:endParaRPr lang="en-US" dirty="0"/>
          </a:p>
        </p:txBody>
      </p:sp>
    </p:spTree>
    <p:extLst>
      <p:ext uri="{BB962C8B-B14F-4D97-AF65-F5344CB8AC3E}">
        <p14:creationId xmlns:p14="http://schemas.microsoft.com/office/powerpoint/2010/main" val="40520492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12EE3-B2BD-474B-B79A-4037DD7C2A55}"/>
              </a:ext>
            </a:extLst>
          </p:cNvPr>
          <p:cNvSpPr>
            <a:spLocks noGrp="1"/>
          </p:cNvSpPr>
          <p:nvPr>
            <p:ph type="title"/>
          </p:nvPr>
        </p:nvSpPr>
        <p:spPr/>
        <p:txBody>
          <a:bodyPr/>
          <a:lstStyle/>
          <a:p>
            <a:r>
              <a:rPr lang="en-CA" dirty="0"/>
              <a:t>Docker registry </a:t>
            </a:r>
            <a:br>
              <a:rPr lang="en-CA" dirty="0"/>
            </a:br>
            <a:endParaRPr lang="en-US" dirty="0"/>
          </a:p>
        </p:txBody>
      </p:sp>
      <p:sp>
        <p:nvSpPr>
          <p:cNvPr id="3" name="Content Placeholder 2">
            <a:extLst>
              <a:ext uri="{FF2B5EF4-FFF2-40B4-BE49-F238E27FC236}">
                <a16:creationId xmlns:a16="http://schemas.microsoft.com/office/drawing/2014/main" id="{9527F9FE-02BF-254F-9A55-1F5BD323AF81}"/>
              </a:ext>
            </a:extLst>
          </p:cNvPr>
          <p:cNvSpPr>
            <a:spLocks noGrp="1"/>
          </p:cNvSpPr>
          <p:nvPr>
            <p:ph sz="half" idx="10"/>
          </p:nvPr>
        </p:nvSpPr>
        <p:spPr>
          <a:xfrm>
            <a:off x="838200" y="2393740"/>
            <a:ext cx="9653337" cy="4464260"/>
          </a:xfrm>
        </p:spPr>
        <p:txBody>
          <a:bodyPr/>
          <a:lstStyle/>
          <a:p>
            <a:r>
              <a:rPr lang="en-CA" dirty="0"/>
              <a:t>The Docker registry is where you would host various types of images and where you would distribute the images from. The repository itself is just a collection of Docker images, which are built on instructions written in YAML and are very easily stored and shared. You can give the Docker images name tags so that it’s easy for people to find and share them within the Docker registry</a:t>
            </a:r>
            <a:endParaRPr lang="en-US" dirty="0"/>
          </a:p>
        </p:txBody>
      </p:sp>
    </p:spTree>
    <p:extLst>
      <p:ext uri="{BB962C8B-B14F-4D97-AF65-F5344CB8AC3E}">
        <p14:creationId xmlns:p14="http://schemas.microsoft.com/office/powerpoint/2010/main" val="23793773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52BC8-0E8F-594F-9AB6-748164B722B3}"/>
              </a:ext>
            </a:extLst>
          </p:cNvPr>
          <p:cNvSpPr>
            <a:spLocks noGrp="1"/>
          </p:cNvSpPr>
          <p:nvPr>
            <p:ph type="title"/>
          </p:nvPr>
        </p:nvSpPr>
        <p:spPr/>
        <p:txBody>
          <a:bodyPr/>
          <a:lstStyle/>
          <a:p>
            <a:r>
              <a:rPr lang="en-CA" dirty="0"/>
              <a:t>Docker container</a:t>
            </a:r>
            <a:br>
              <a:rPr lang="en-CA" dirty="0"/>
            </a:br>
            <a:endParaRPr lang="en-US" dirty="0"/>
          </a:p>
        </p:txBody>
      </p:sp>
      <p:sp>
        <p:nvSpPr>
          <p:cNvPr id="3" name="Content Placeholder 2">
            <a:extLst>
              <a:ext uri="{FF2B5EF4-FFF2-40B4-BE49-F238E27FC236}">
                <a16:creationId xmlns:a16="http://schemas.microsoft.com/office/drawing/2014/main" id="{7341B8DF-8B65-6C4F-BB68-2A46942D4F26}"/>
              </a:ext>
            </a:extLst>
          </p:cNvPr>
          <p:cNvSpPr>
            <a:spLocks noGrp="1"/>
          </p:cNvSpPr>
          <p:nvPr>
            <p:ph sz="half" idx="10"/>
          </p:nvPr>
        </p:nvSpPr>
        <p:spPr>
          <a:xfrm>
            <a:off x="838200" y="2719136"/>
            <a:ext cx="9629274" cy="4138863"/>
          </a:xfrm>
        </p:spPr>
        <p:txBody>
          <a:bodyPr/>
          <a:lstStyle/>
          <a:p>
            <a:r>
              <a:rPr lang="en-CA" dirty="0"/>
              <a:t>The Docker container is an executable package of applications and its dependencies bundled together; it gives all the instructions for the solution you’re looking to run. It’s really lightweight due to the built-in structural redundancy. The container is also inherently portable. Another benefit is that it runs completely in isolation.</a:t>
            </a:r>
            <a:endParaRPr lang="en-US" dirty="0"/>
          </a:p>
        </p:txBody>
      </p:sp>
    </p:spTree>
    <p:extLst>
      <p:ext uri="{BB962C8B-B14F-4D97-AF65-F5344CB8AC3E}">
        <p14:creationId xmlns:p14="http://schemas.microsoft.com/office/powerpoint/2010/main" val="10717671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B189D-07EA-2648-93C7-CD5D0F32C121}"/>
              </a:ext>
            </a:extLst>
          </p:cNvPr>
          <p:cNvSpPr>
            <a:spLocks noGrp="1"/>
          </p:cNvSpPr>
          <p:nvPr>
            <p:ph type="title"/>
          </p:nvPr>
        </p:nvSpPr>
        <p:spPr/>
        <p:txBody>
          <a:bodyPr/>
          <a:lstStyle/>
          <a:p>
            <a:r>
              <a:rPr lang="en-US" dirty="0"/>
              <a:t>Advanced Docker Components</a:t>
            </a:r>
          </a:p>
        </p:txBody>
      </p:sp>
      <p:sp>
        <p:nvSpPr>
          <p:cNvPr id="3" name="Content Placeholder 2">
            <a:extLst>
              <a:ext uri="{FF2B5EF4-FFF2-40B4-BE49-F238E27FC236}">
                <a16:creationId xmlns:a16="http://schemas.microsoft.com/office/drawing/2014/main" id="{472789BC-853C-1E47-B1C4-9D41F10F78A4}"/>
              </a:ext>
            </a:extLst>
          </p:cNvPr>
          <p:cNvSpPr>
            <a:spLocks noGrp="1"/>
          </p:cNvSpPr>
          <p:nvPr>
            <p:ph sz="half" idx="10"/>
          </p:nvPr>
        </p:nvSpPr>
        <p:spPr>
          <a:xfrm>
            <a:off x="838200" y="2201779"/>
            <a:ext cx="10086474" cy="4656221"/>
          </a:xfrm>
        </p:spPr>
        <p:txBody>
          <a:bodyPr/>
          <a:lstStyle/>
          <a:p>
            <a:pPr marL="0" indent="0">
              <a:buNone/>
            </a:pPr>
            <a:r>
              <a:rPr lang="en-CA" dirty="0"/>
              <a:t>In the Docker ecosystem, however, there are a bunch of other open-source tools which play very nicely with Docker. A few of them are -</a:t>
            </a:r>
          </a:p>
          <a:p>
            <a:r>
              <a:rPr lang="en-CA" dirty="0">
                <a:hlinkClick r:id="rId2"/>
              </a:rPr>
              <a:t>Docker Compose</a:t>
            </a:r>
            <a:r>
              <a:rPr lang="en-CA" dirty="0"/>
              <a:t> - A tool for defining and running multi-container Docker applications.</a:t>
            </a:r>
          </a:p>
          <a:p>
            <a:r>
              <a:rPr lang="en-CA" dirty="0">
                <a:hlinkClick r:id="rId3"/>
              </a:rPr>
              <a:t>Docker Swarm</a:t>
            </a:r>
            <a:r>
              <a:rPr lang="en-CA" dirty="0"/>
              <a:t> - A native clustering solution for Docker</a:t>
            </a:r>
          </a:p>
          <a:p>
            <a:r>
              <a:rPr lang="en-CA" dirty="0">
                <a:hlinkClick r:id="rId4"/>
              </a:rPr>
              <a:t>Docker Machine</a:t>
            </a:r>
            <a:r>
              <a:rPr lang="en-CA" dirty="0"/>
              <a:t> - Create Docker hosts on your computer, on cloud providers, and inside your own data center</a:t>
            </a:r>
          </a:p>
          <a:p>
            <a:r>
              <a:rPr lang="en-CA" dirty="0">
                <a:hlinkClick r:id="rId5"/>
              </a:rPr>
              <a:t>Kubernetes</a:t>
            </a:r>
            <a:r>
              <a:rPr lang="en-CA" dirty="0"/>
              <a:t> - Kubernetes is an open-source system for automating deployment, scaling, and management of containerized applications.</a:t>
            </a:r>
          </a:p>
          <a:p>
            <a:endParaRPr lang="en-US" dirty="0"/>
          </a:p>
        </p:txBody>
      </p:sp>
    </p:spTree>
    <p:extLst>
      <p:ext uri="{BB962C8B-B14F-4D97-AF65-F5344CB8AC3E}">
        <p14:creationId xmlns:p14="http://schemas.microsoft.com/office/powerpoint/2010/main" val="690063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E44F8-1F05-2F4F-81B7-E70803250D83}"/>
              </a:ext>
            </a:extLst>
          </p:cNvPr>
          <p:cNvSpPr>
            <a:spLocks noGrp="1"/>
          </p:cNvSpPr>
          <p:nvPr>
            <p:ph type="title"/>
          </p:nvPr>
        </p:nvSpPr>
        <p:spPr/>
        <p:txBody>
          <a:bodyPr/>
          <a:lstStyle/>
          <a:p>
            <a:r>
              <a:rPr lang="en-CA" dirty="0"/>
              <a:t>Docker Compose</a:t>
            </a:r>
            <a:br>
              <a:rPr lang="en-CA" dirty="0"/>
            </a:br>
            <a:endParaRPr lang="en-US" dirty="0"/>
          </a:p>
        </p:txBody>
      </p:sp>
      <p:sp>
        <p:nvSpPr>
          <p:cNvPr id="3" name="Content Placeholder 2">
            <a:extLst>
              <a:ext uri="{FF2B5EF4-FFF2-40B4-BE49-F238E27FC236}">
                <a16:creationId xmlns:a16="http://schemas.microsoft.com/office/drawing/2014/main" id="{E29E6807-C122-F849-91D3-2D410F818753}"/>
              </a:ext>
            </a:extLst>
          </p:cNvPr>
          <p:cNvSpPr>
            <a:spLocks noGrp="1"/>
          </p:cNvSpPr>
          <p:nvPr>
            <p:ph sz="half" idx="10"/>
          </p:nvPr>
        </p:nvSpPr>
        <p:spPr>
          <a:xfrm>
            <a:off x="838200" y="2393740"/>
            <a:ext cx="9737558" cy="4464260"/>
          </a:xfrm>
        </p:spPr>
        <p:txBody>
          <a:bodyPr/>
          <a:lstStyle/>
          <a:p>
            <a:r>
              <a:rPr lang="en-CA" dirty="0"/>
              <a:t>Docker compose is designed for running multiple containers as a single service. It does so by running each container in isolation but allowing the containers to interact with one another. As noted earlier, you would write the compose environments using YAML.</a:t>
            </a:r>
          </a:p>
          <a:p>
            <a:r>
              <a:rPr lang="en-CA" dirty="0"/>
              <a:t>So in what situations might you use Docker compose? An example would be if you are running an Apache server with a single database and you need to create additional containers to run additional services without having to start each one separately. you would write a set of files using Docker compose to do that.</a:t>
            </a:r>
          </a:p>
          <a:p>
            <a:endParaRPr lang="en-US" dirty="0"/>
          </a:p>
        </p:txBody>
      </p:sp>
    </p:spTree>
    <p:extLst>
      <p:ext uri="{BB962C8B-B14F-4D97-AF65-F5344CB8AC3E}">
        <p14:creationId xmlns:p14="http://schemas.microsoft.com/office/powerpoint/2010/main" val="4274619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36850-A5A1-8849-98CB-8C8A398FDDE0}"/>
              </a:ext>
            </a:extLst>
          </p:cNvPr>
          <p:cNvSpPr>
            <a:spLocks noGrp="1"/>
          </p:cNvSpPr>
          <p:nvPr>
            <p:ph type="title"/>
          </p:nvPr>
        </p:nvSpPr>
        <p:spPr/>
        <p:txBody>
          <a:bodyPr/>
          <a:lstStyle/>
          <a:p>
            <a:r>
              <a:rPr lang="en-CA" dirty="0"/>
              <a:t>Docker Swarm</a:t>
            </a:r>
            <a:br>
              <a:rPr lang="en-CA" dirty="0"/>
            </a:br>
            <a:endParaRPr lang="en-US" dirty="0"/>
          </a:p>
        </p:txBody>
      </p:sp>
      <p:sp>
        <p:nvSpPr>
          <p:cNvPr id="3" name="Content Placeholder 2">
            <a:extLst>
              <a:ext uri="{FF2B5EF4-FFF2-40B4-BE49-F238E27FC236}">
                <a16:creationId xmlns:a16="http://schemas.microsoft.com/office/drawing/2014/main" id="{62C48C75-1877-F244-9DEF-F000C5772962}"/>
              </a:ext>
            </a:extLst>
          </p:cNvPr>
          <p:cNvSpPr>
            <a:spLocks noGrp="1"/>
          </p:cNvSpPr>
          <p:nvPr>
            <p:ph sz="half" idx="10"/>
          </p:nvPr>
        </p:nvSpPr>
        <p:spPr>
          <a:xfrm>
            <a:off x="838200" y="2393740"/>
            <a:ext cx="9701463" cy="4464260"/>
          </a:xfrm>
        </p:spPr>
        <p:txBody>
          <a:bodyPr/>
          <a:lstStyle/>
          <a:p>
            <a:r>
              <a:rPr lang="en-CA" dirty="0"/>
              <a:t>Docker swarm is a service for containers that allows IT administrators and developers to create and manage a cluster of swarm nodes within the Docker platform. Each node of Docker swarm is a Docker daemon, and all Docker daemons interact using the Docker API. A swarm consists of two types of nodes: a manager node and a worker node. A manager node maintains cluster management tasks. Worker nodes receive and execute tasks from the manager node.</a:t>
            </a:r>
          </a:p>
          <a:p>
            <a:endParaRPr lang="en-US" dirty="0"/>
          </a:p>
        </p:txBody>
      </p:sp>
    </p:spTree>
    <p:extLst>
      <p:ext uri="{BB962C8B-B14F-4D97-AF65-F5344CB8AC3E}">
        <p14:creationId xmlns:p14="http://schemas.microsoft.com/office/powerpoint/2010/main" val="10289738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C59F0-EF6B-C944-8BD2-09AFFCC6BF04}"/>
              </a:ext>
            </a:extLst>
          </p:cNvPr>
          <p:cNvSpPr>
            <a:spLocks noGrp="1"/>
          </p:cNvSpPr>
          <p:nvPr>
            <p:ph type="title"/>
          </p:nvPr>
        </p:nvSpPr>
        <p:spPr>
          <a:xfrm>
            <a:off x="838199" y="310394"/>
            <a:ext cx="6164180" cy="928859"/>
          </a:xfrm>
        </p:spPr>
        <p:txBody>
          <a:bodyPr>
            <a:noAutofit/>
          </a:bodyPr>
          <a:lstStyle/>
          <a:p>
            <a:r>
              <a:rPr lang="en-CA" dirty="0">
                <a:latin typeface="+mn-lt"/>
              </a:rPr>
              <a:t>Advantages of Docker</a:t>
            </a:r>
            <a:br>
              <a:rPr lang="en-CA" dirty="0">
                <a:latin typeface="+mn-lt"/>
              </a:rPr>
            </a:br>
            <a:endParaRPr lang="en-US" dirty="0">
              <a:latin typeface="+mn-lt"/>
            </a:endParaRPr>
          </a:p>
        </p:txBody>
      </p:sp>
      <p:sp>
        <p:nvSpPr>
          <p:cNvPr id="3" name="Content Placeholder 2">
            <a:extLst>
              <a:ext uri="{FF2B5EF4-FFF2-40B4-BE49-F238E27FC236}">
                <a16:creationId xmlns:a16="http://schemas.microsoft.com/office/drawing/2014/main" id="{8874F74B-B03E-9144-85E2-0F5475CFE39B}"/>
              </a:ext>
            </a:extLst>
          </p:cNvPr>
          <p:cNvSpPr>
            <a:spLocks noGrp="1"/>
          </p:cNvSpPr>
          <p:nvPr>
            <p:ph sz="half" idx="10"/>
          </p:nvPr>
        </p:nvSpPr>
        <p:spPr>
          <a:xfrm>
            <a:off x="838200" y="2393740"/>
            <a:ext cx="9641305" cy="4464260"/>
          </a:xfrm>
        </p:spPr>
        <p:txBody>
          <a:bodyPr/>
          <a:lstStyle/>
          <a:p>
            <a:r>
              <a:rPr lang="en-CA" dirty="0"/>
              <a:t>We can perform rapid deployment using Docker. The environment itself is highly portable and was designed with efficiencies that allow you to run multiple Docker containers in a single environment, unlike traditional virtual machine environments. </a:t>
            </a:r>
          </a:p>
          <a:p>
            <a:r>
              <a:rPr lang="en-CA" dirty="0"/>
              <a:t>The configuration itself can be scripted through a language called YAML, which allows you to describe the Docker environment you want to create. This, in turn, allows you to scale your environment quickly. But probably the most critical advantage these days is security. </a:t>
            </a:r>
          </a:p>
          <a:p>
            <a:endParaRPr lang="en-US" dirty="0"/>
          </a:p>
        </p:txBody>
      </p:sp>
    </p:spTree>
    <p:extLst>
      <p:ext uri="{BB962C8B-B14F-4D97-AF65-F5344CB8AC3E}">
        <p14:creationId xmlns:p14="http://schemas.microsoft.com/office/powerpoint/2010/main" val="25683725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637FD-F92B-534E-A156-CB58255F53D4}"/>
              </a:ext>
            </a:extLst>
          </p:cNvPr>
          <p:cNvSpPr>
            <a:spLocks noGrp="1"/>
          </p:cNvSpPr>
          <p:nvPr>
            <p:ph type="title"/>
          </p:nvPr>
        </p:nvSpPr>
        <p:spPr/>
        <p:txBody>
          <a:bodyPr/>
          <a:lstStyle/>
          <a:p>
            <a:r>
              <a:rPr lang="en-US" dirty="0" err="1"/>
              <a:t>Contd</a:t>
            </a:r>
            <a:r>
              <a:rPr lang="en-US" dirty="0"/>
              <a:t>…</a:t>
            </a:r>
          </a:p>
        </p:txBody>
      </p:sp>
      <p:sp>
        <p:nvSpPr>
          <p:cNvPr id="3" name="Content Placeholder 2">
            <a:extLst>
              <a:ext uri="{FF2B5EF4-FFF2-40B4-BE49-F238E27FC236}">
                <a16:creationId xmlns:a16="http://schemas.microsoft.com/office/drawing/2014/main" id="{CCD0BC86-F070-BB4D-8AD9-620A91D5D413}"/>
              </a:ext>
            </a:extLst>
          </p:cNvPr>
          <p:cNvSpPr>
            <a:spLocks noGrp="1"/>
          </p:cNvSpPr>
          <p:nvPr>
            <p:ph sz="half" idx="10"/>
          </p:nvPr>
        </p:nvSpPr>
        <p:spPr>
          <a:xfrm>
            <a:off x="838200" y="2393740"/>
            <a:ext cx="9725526" cy="4464260"/>
          </a:xfrm>
        </p:spPr>
        <p:txBody>
          <a:bodyPr/>
          <a:lstStyle/>
          <a:p>
            <a:r>
              <a:rPr lang="en-CA" dirty="0"/>
              <a:t>We have to ensure that the environment we are running is highly secure yet highly scalable, and Docker takes security very seriously. We’ll see it as one of the key components of the agile architecture of the system we’re implementing. </a:t>
            </a:r>
          </a:p>
        </p:txBody>
      </p:sp>
    </p:spTree>
    <p:extLst>
      <p:ext uri="{BB962C8B-B14F-4D97-AF65-F5344CB8AC3E}">
        <p14:creationId xmlns:p14="http://schemas.microsoft.com/office/powerpoint/2010/main" val="15626792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26655-D8B5-E149-895F-517CFB6A7FF6}"/>
              </a:ext>
            </a:extLst>
          </p:cNvPr>
          <p:cNvSpPr>
            <a:spLocks noGrp="1"/>
          </p:cNvSpPr>
          <p:nvPr>
            <p:ph type="title"/>
          </p:nvPr>
        </p:nvSpPr>
        <p:spPr/>
        <p:txBody>
          <a:bodyPr/>
          <a:lstStyle/>
          <a:p>
            <a:r>
              <a:rPr lang="en-US" dirty="0"/>
              <a:t>Trend of Docker</a:t>
            </a:r>
          </a:p>
        </p:txBody>
      </p:sp>
      <p:pic>
        <p:nvPicPr>
          <p:cNvPr id="1026" name="Picture 2" descr="Docker interest over time">
            <a:extLst>
              <a:ext uri="{FF2B5EF4-FFF2-40B4-BE49-F238E27FC236}">
                <a16:creationId xmlns:a16="http://schemas.microsoft.com/office/drawing/2014/main" id="{0388DAEA-695A-684C-9889-C380F2F91BCB}"/>
              </a:ext>
            </a:extLst>
          </p:cNvPr>
          <p:cNvPicPr>
            <a:picLocks noGrp="1" noChangeAspect="1" noChangeArrowheads="1"/>
          </p:cNvPicPr>
          <p:nvPr>
            <p:ph sz="half" idx="10"/>
          </p:nvPr>
        </p:nvPicPr>
        <p:blipFill>
          <a:blip r:embed="rId2">
            <a:extLst>
              <a:ext uri="{28A0092B-C50C-407E-A947-70E740481C1C}">
                <a14:useLocalDpi xmlns:a14="http://schemas.microsoft.com/office/drawing/2010/main" val="0"/>
              </a:ext>
            </a:extLst>
          </a:blip>
          <a:srcRect/>
          <a:stretch>
            <a:fillRect/>
          </a:stretch>
        </p:blipFill>
        <p:spPr bwMode="auto">
          <a:xfrm>
            <a:off x="1692534" y="2169281"/>
            <a:ext cx="8222991" cy="4464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5632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9591B-65FE-4E9D-BD9B-88B0A0F31DD6}"/>
              </a:ext>
            </a:extLst>
          </p:cNvPr>
          <p:cNvSpPr>
            <a:spLocks noGrp="1"/>
          </p:cNvSpPr>
          <p:nvPr>
            <p:ph type="title"/>
          </p:nvPr>
        </p:nvSpPr>
        <p:spPr/>
        <p:txBody>
          <a:bodyPr/>
          <a:lstStyle/>
          <a:p>
            <a:r>
              <a:rPr lang="en-US" dirty="0">
                <a:latin typeface="Calibri"/>
                <a:cs typeface="Calibri"/>
              </a:rPr>
              <a:t>Contents </a:t>
            </a:r>
            <a:endParaRPr lang="en-CA" dirty="0"/>
          </a:p>
        </p:txBody>
      </p:sp>
      <p:sp>
        <p:nvSpPr>
          <p:cNvPr id="3" name="Content Placeholder 2">
            <a:extLst>
              <a:ext uri="{FF2B5EF4-FFF2-40B4-BE49-F238E27FC236}">
                <a16:creationId xmlns:a16="http://schemas.microsoft.com/office/drawing/2014/main" id="{D9D06983-B106-47A2-892F-BB8E7685419A}"/>
              </a:ext>
            </a:extLst>
          </p:cNvPr>
          <p:cNvSpPr>
            <a:spLocks noGrp="1"/>
          </p:cNvSpPr>
          <p:nvPr>
            <p:ph sz="half" idx="10"/>
          </p:nvPr>
        </p:nvSpPr>
        <p:spPr/>
        <p:txBody>
          <a:bodyPr lIns="91440" tIns="45720" rIns="91440" bIns="45720" anchor="t"/>
          <a:lstStyle/>
          <a:p>
            <a:r>
              <a:rPr lang="en-IN" b="1" dirty="0"/>
              <a:t>Containers</a:t>
            </a:r>
          </a:p>
          <a:p>
            <a:r>
              <a:rPr lang="en-IN" b="1" dirty="0" err="1"/>
              <a:t>Vm</a:t>
            </a:r>
            <a:r>
              <a:rPr lang="en-IN" b="1" dirty="0"/>
              <a:t> vs Docker</a:t>
            </a:r>
          </a:p>
          <a:p>
            <a:r>
              <a:rPr lang="en-IN" b="1" dirty="0"/>
              <a:t>What is Docker</a:t>
            </a:r>
          </a:p>
          <a:p>
            <a:r>
              <a:rPr lang="en-IN" b="1" dirty="0" err="1"/>
              <a:t>Dockerfiles</a:t>
            </a:r>
            <a:endParaRPr lang="en-IN" b="1" dirty="0"/>
          </a:p>
          <a:p>
            <a:r>
              <a:rPr lang="en-IN" b="1" dirty="0"/>
              <a:t>Components of Docker</a:t>
            </a:r>
          </a:p>
          <a:p>
            <a:r>
              <a:rPr lang="en-IN" b="1" dirty="0"/>
              <a:t>Advanced Docker Concepts</a:t>
            </a:r>
          </a:p>
          <a:p>
            <a:r>
              <a:rPr lang="en-IN" b="1" dirty="0"/>
              <a:t>Advantages &amp; Trends</a:t>
            </a:r>
          </a:p>
          <a:p>
            <a:r>
              <a:rPr lang="en-IN" b="1" dirty="0"/>
              <a:t>Basic Docker Commands  </a:t>
            </a:r>
          </a:p>
          <a:p>
            <a:pPr marL="0" indent="0">
              <a:buNone/>
            </a:pPr>
            <a:endParaRPr lang="en-IN" b="1" dirty="0"/>
          </a:p>
          <a:p>
            <a:endParaRPr lang="en-IN" b="1" dirty="0"/>
          </a:p>
          <a:p>
            <a:endParaRPr lang="en-IN" b="1" dirty="0"/>
          </a:p>
          <a:p>
            <a:endParaRPr lang="en-US" dirty="0">
              <a:latin typeface="Calibri"/>
              <a:cs typeface="Calibri"/>
            </a:endParaRPr>
          </a:p>
          <a:p>
            <a:endParaRPr lang="en-US" dirty="0">
              <a:latin typeface="Calibri"/>
              <a:cs typeface="Calibri"/>
            </a:endParaRPr>
          </a:p>
        </p:txBody>
      </p:sp>
    </p:spTree>
    <p:extLst>
      <p:ext uri="{BB962C8B-B14F-4D97-AF65-F5344CB8AC3E}">
        <p14:creationId xmlns:p14="http://schemas.microsoft.com/office/powerpoint/2010/main" val="38707204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08E79-0089-7E44-A92F-FA7ADCC5786A}"/>
              </a:ext>
            </a:extLst>
          </p:cNvPr>
          <p:cNvSpPr>
            <a:spLocks noGrp="1"/>
          </p:cNvSpPr>
          <p:nvPr>
            <p:ph type="title"/>
          </p:nvPr>
        </p:nvSpPr>
        <p:spPr/>
        <p:txBody>
          <a:bodyPr/>
          <a:lstStyle/>
          <a:p>
            <a:r>
              <a:rPr lang="en-US" dirty="0"/>
              <a:t>Use cases</a:t>
            </a:r>
          </a:p>
        </p:txBody>
      </p:sp>
      <p:sp>
        <p:nvSpPr>
          <p:cNvPr id="3" name="Content Placeholder 2">
            <a:extLst>
              <a:ext uri="{FF2B5EF4-FFF2-40B4-BE49-F238E27FC236}">
                <a16:creationId xmlns:a16="http://schemas.microsoft.com/office/drawing/2014/main" id="{AF11BEB4-45CE-B349-BAA6-F45869FBC33A}"/>
              </a:ext>
            </a:extLst>
          </p:cNvPr>
          <p:cNvSpPr>
            <a:spLocks noGrp="1"/>
          </p:cNvSpPr>
          <p:nvPr>
            <p:ph sz="half" idx="10"/>
          </p:nvPr>
        </p:nvSpPr>
        <p:spPr>
          <a:xfrm>
            <a:off x="838200" y="2393740"/>
            <a:ext cx="9520238" cy="4464260"/>
          </a:xfrm>
        </p:spPr>
        <p:txBody>
          <a:bodyPr/>
          <a:lstStyle/>
          <a:p>
            <a:r>
              <a:rPr lang="en-CA" sz="3200" dirty="0"/>
              <a:t>Due to these benefits, containers (&amp; Docker) have seen widespread adoption. Companies like Google, Facebook, Netflix and Salesforce leverage containers to make large engineering teams more productive and to improve utilization of compute resources. In fact, Google credited containers for eliminating the need for an entire data center.</a:t>
            </a:r>
            <a:endParaRPr lang="en-US" sz="3200" dirty="0"/>
          </a:p>
        </p:txBody>
      </p:sp>
    </p:spTree>
    <p:extLst>
      <p:ext uri="{BB962C8B-B14F-4D97-AF65-F5344CB8AC3E}">
        <p14:creationId xmlns:p14="http://schemas.microsoft.com/office/powerpoint/2010/main" val="20228994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6DC87-37C7-4F43-82D1-2814EFD78F61}"/>
              </a:ext>
            </a:extLst>
          </p:cNvPr>
          <p:cNvSpPr>
            <a:spLocks noGrp="1"/>
          </p:cNvSpPr>
          <p:nvPr>
            <p:ph type="title"/>
          </p:nvPr>
        </p:nvSpPr>
        <p:spPr>
          <a:xfrm>
            <a:off x="838199" y="106878"/>
            <a:ext cx="11353800" cy="736271"/>
          </a:xfrm>
        </p:spPr>
        <p:txBody>
          <a:bodyPr>
            <a:normAutofit/>
          </a:bodyPr>
          <a:lstStyle/>
          <a:p>
            <a:r>
              <a:rPr lang="en-IN" dirty="0"/>
              <a:t>Docker Containers Versus Virtual Machines</a:t>
            </a:r>
          </a:p>
        </p:txBody>
      </p:sp>
      <p:pic>
        <p:nvPicPr>
          <p:cNvPr id="5" name="Picture 4">
            <a:extLst>
              <a:ext uri="{FF2B5EF4-FFF2-40B4-BE49-F238E27FC236}">
                <a16:creationId xmlns:a16="http://schemas.microsoft.com/office/drawing/2014/main" id="{24218AB8-8B30-4179-B941-E675EAF83F5C}"/>
              </a:ext>
            </a:extLst>
          </p:cNvPr>
          <p:cNvPicPr>
            <a:picLocks noChangeAspect="1"/>
          </p:cNvPicPr>
          <p:nvPr/>
        </p:nvPicPr>
        <p:blipFill>
          <a:blip r:embed="rId2"/>
          <a:stretch>
            <a:fillRect/>
          </a:stretch>
        </p:blipFill>
        <p:spPr>
          <a:xfrm>
            <a:off x="196466" y="1598374"/>
            <a:ext cx="11534660" cy="4515987"/>
          </a:xfrm>
          <a:prstGeom prst="rect">
            <a:avLst/>
          </a:prstGeom>
        </p:spPr>
      </p:pic>
    </p:spTree>
    <p:extLst>
      <p:ext uri="{BB962C8B-B14F-4D97-AF65-F5344CB8AC3E}">
        <p14:creationId xmlns:p14="http://schemas.microsoft.com/office/powerpoint/2010/main" val="38572693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406CB-0753-EF44-A885-F830FA2A87DF}"/>
              </a:ext>
            </a:extLst>
          </p:cNvPr>
          <p:cNvSpPr>
            <a:spLocks noGrp="1"/>
          </p:cNvSpPr>
          <p:nvPr>
            <p:ph type="title"/>
          </p:nvPr>
        </p:nvSpPr>
        <p:spPr>
          <a:xfrm>
            <a:off x="171450" y="310394"/>
            <a:ext cx="10315575" cy="1061206"/>
          </a:xfrm>
        </p:spPr>
        <p:txBody>
          <a:bodyPr>
            <a:normAutofit fontScale="90000"/>
          </a:bodyPr>
          <a:lstStyle/>
          <a:p>
            <a:r>
              <a:rPr lang="en-CA" dirty="0"/>
              <a:t>Docker vs. Virtual Machine: Which is a Better Choice?</a:t>
            </a:r>
            <a:br>
              <a:rPr lang="en-CA" dirty="0"/>
            </a:br>
            <a:endParaRPr lang="en-US" dirty="0"/>
          </a:p>
        </p:txBody>
      </p:sp>
      <p:sp>
        <p:nvSpPr>
          <p:cNvPr id="3" name="Content Placeholder 2">
            <a:extLst>
              <a:ext uri="{FF2B5EF4-FFF2-40B4-BE49-F238E27FC236}">
                <a16:creationId xmlns:a16="http://schemas.microsoft.com/office/drawing/2014/main" id="{6C822422-034B-404F-8F52-B98A17EFB298}"/>
              </a:ext>
            </a:extLst>
          </p:cNvPr>
          <p:cNvSpPr>
            <a:spLocks noGrp="1"/>
          </p:cNvSpPr>
          <p:nvPr>
            <p:ph sz="half" idx="10"/>
          </p:nvPr>
        </p:nvSpPr>
        <p:spPr>
          <a:xfrm>
            <a:off x="838200" y="2393740"/>
            <a:ext cx="9534525" cy="4464260"/>
          </a:xfrm>
        </p:spPr>
        <p:txBody>
          <a:bodyPr/>
          <a:lstStyle/>
          <a:p>
            <a:pPr marL="0" indent="0">
              <a:buNone/>
            </a:pPr>
            <a:r>
              <a:rPr lang="en-CA" sz="3200" dirty="0"/>
              <a:t>Answer to this so far cannot be ascertained, but depending upon their configurations and advantages we could say that containers are overcoming virtual machines. The famous global researcher Gartner has predicted that by 2023, more than 50% of companies will adopt Docker containers. However, a serverless container like Docker will have a raise in the revenue from a small base of $465.8 million in 2020 to $944 million in 2024. </a:t>
            </a:r>
            <a:endParaRPr lang="en-US" sz="3200" dirty="0"/>
          </a:p>
        </p:txBody>
      </p:sp>
    </p:spTree>
    <p:extLst>
      <p:ext uri="{BB962C8B-B14F-4D97-AF65-F5344CB8AC3E}">
        <p14:creationId xmlns:p14="http://schemas.microsoft.com/office/powerpoint/2010/main" val="20590989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603E4-13A8-4980-8350-AFEF2683FE84}"/>
              </a:ext>
            </a:extLst>
          </p:cNvPr>
          <p:cNvSpPr>
            <a:spLocks noGrp="1"/>
          </p:cNvSpPr>
          <p:nvPr>
            <p:ph type="title"/>
          </p:nvPr>
        </p:nvSpPr>
        <p:spPr/>
        <p:txBody>
          <a:bodyPr/>
          <a:lstStyle/>
          <a:p>
            <a:r>
              <a:rPr lang="en-IN" dirty="0"/>
              <a:t>Docker Architecture</a:t>
            </a:r>
          </a:p>
        </p:txBody>
      </p:sp>
      <p:pic>
        <p:nvPicPr>
          <p:cNvPr id="5" name="Picture 4">
            <a:extLst>
              <a:ext uri="{FF2B5EF4-FFF2-40B4-BE49-F238E27FC236}">
                <a16:creationId xmlns:a16="http://schemas.microsoft.com/office/drawing/2014/main" id="{E7A11200-7922-4A7D-9D95-6DE412B15D4C}"/>
              </a:ext>
            </a:extLst>
          </p:cNvPr>
          <p:cNvPicPr>
            <a:picLocks noChangeAspect="1"/>
          </p:cNvPicPr>
          <p:nvPr/>
        </p:nvPicPr>
        <p:blipFill>
          <a:blip r:embed="rId2"/>
          <a:stretch>
            <a:fillRect/>
          </a:stretch>
        </p:blipFill>
        <p:spPr>
          <a:xfrm>
            <a:off x="524621" y="1312199"/>
            <a:ext cx="11142758" cy="4835213"/>
          </a:xfrm>
          <a:prstGeom prst="rect">
            <a:avLst/>
          </a:prstGeom>
        </p:spPr>
      </p:pic>
    </p:spTree>
    <p:extLst>
      <p:ext uri="{BB962C8B-B14F-4D97-AF65-F5344CB8AC3E}">
        <p14:creationId xmlns:p14="http://schemas.microsoft.com/office/powerpoint/2010/main" val="5909566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370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DB838-9BA5-8842-8812-488BF03C0F7F}"/>
              </a:ext>
            </a:extLst>
          </p:cNvPr>
          <p:cNvSpPr>
            <a:spLocks noGrp="1"/>
          </p:cNvSpPr>
          <p:nvPr>
            <p:ph type="title"/>
          </p:nvPr>
        </p:nvSpPr>
        <p:spPr/>
        <p:txBody>
          <a:bodyPr/>
          <a:lstStyle/>
          <a:p>
            <a:r>
              <a:rPr lang="en-US" dirty="0"/>
              <a:t>Containers</a:t>
            </a:r>
          </a:p>
        </p:txBody>
      </p:sp>
      <p:sp>
        <p:nvSpPr>
          <p:cNvPr id="3" name="Content Placeholder 2">
            <a:extLst>
              <a:ext uri="{FF2B5EF4-FFF2-40B4-BE49-F238E27FC236}">
                <a16:creationId xmlns:a16="http://schemas.microsoft.com/office/drawing/2014/main" id="{C4FE70A7-F719-DF46-92C1-581D719A7A25}"/>
              </a:ext>
            </a:extLst>
          </p:cNvPr>
          <p:cNvSpPr>
            <a:spLocks noGrp="1"/>
          </p:cNvSpPr>
          <p:nvPr>
            <p:ph sz="half" idx="10"/>
          </p:nvPr>
        </p:nvSpPr>
        <p:spPr>
          <a:xfrm>
            <a:off x="838200" y="2393740"/>
            <a:ext cx="9545053" cy="4464260"/>
          </a:xfrm>
        </p:spPr>
        <p:txBody>
          <a:bodyPr/>
          <a:lstStyle/>
          <a:p>
            <a:r>
              <a:rPr lang="en-CA" dirty="0"/>
              <a:t>The industry standard today is to use Virtual Machines (VMs) to run software applications. VMs run applications inside a guest Operating System, which runs on virtual hardware powered by the server’s host OS.</a:t>
            </a:r>
          </a:p>
          <a:p>
            <a:r>
              <a:rPr lang="en-CA" sz="3200" dirty="0"/>
              <a:t>However, Containers take a different approach by leveraging the low-level mechanics of the host operating system, containers provide most of the isolation of virtual machines at a fraction of the computing power.</a:t>
            </a:r>
            <a:endParaRPr lang="en-US" sz="3200" dirty="0"/>
          </a:p>
        </p:txBody>
      </p:sp>
    </p:spTree>
    <p:extLst>
      <p:ext uri="{BB962C8B-B14F-4D97-AF65-F5344CB8AC3E}">
        <p14:creationId xmlns:p14="http://schemas.microsoft.com/office/powerpoint/2010/main" val="639470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E021-A0DF-2C42-BB0C-9F3EEE51AFCB}"/>
              </a:ext>
            </a:extLst>
          </p:cNvPr>
          <p:cNvSpPr>
            <a:spLocks noGrp="1"/>
          </p:cNvSpPr>
          <p:nvPr>
            <p:ph type="title"/>
          </p:nvPr>
        </p:nvSpPr>
        <p:spPr/>
        <p:txBody>
          <a:bodyPr/>
          <a:lstStyle/>
          <a:p>
            <a:r>
              <a:rPr lang="en-US" dirty="0"/>
              <a:t>Why use Containers?</a:t>
            </a:r>
          </a:p>
        </p:txBody>
      </p:sp>
      <p:sp>
        <p:nvSpPr>
          <p:cNvPr id="3" name="Content Placeholder 2">
            <a:extLst>
              <a:ext uri="{FF2B5EF4-FFF2-40B4-BE49-F238E27FC236}">
                <a16:creationId xmlns:a16="http://schemas.microsoft.com/office/drawing/2014/main" id="{1DBD1669-171D-704C-AF74-C2F039BD5BD1}"/>
              </a:ext>
            </a:extLst>
          </p:cNvPr>
          <p:cNvSpPr>
            <a:spLocks noGrp="1"/>
          </p:cNvSpPr>
          <p:nvPr>
            <p:ph sz="half" idx="10"/>
          </p:nvPr>
        </p:nvSpPr>
        <p:spPr>
          <a:xfrm>
            <a:off x="838200" y="2393740"/>
            <a:ext cx="9713495" cy="4464260"/>
          </a:xfrm>
        </p:spPr>
        <p:txBody>
          <a:bodyPr/>
          <a:lstStyle/>
          <a:p>
            <a:r>
              <a:rPr lang="en-CA" dirty="0"/>
              <a:t>Containers offer a logical packaging mechanism in which applications can be abstracted from the environment in which they actually run. This decoupling allows container-based applications to be deployed easily and consistently, regardless of whether the target environment is a private data center, the public cloud, or even a developer’s personal laptop. This gives developers the ability to create predictable environments that are isolated from the rest of the applications and can be run anywhere.</a:t>
            </a:r>
            <a:endParaRPr lang="en-US" dirty="0"/>
          </a:p>
        </p:txBody>
      </p:sp>
    </p:spTree>
    <p:extLst>
      <p:ext uri="{BB962C8B-B14F-4D97-AF65-F5344CB8AC3E}">
        <p14:creationId xmlns:p14="http://schemas.microsoft.com/office/powerpoint/2010/main" val="3438657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091D-8EB3-564E-836F-60A8D9076023}"/>
              </a:ext>
            </a:extLst>
          </p:cNvPr>
          <p:cNvSpPr>
            <a:spLocks noGrp="1"/>
          </p:cNvSpPr>
          <p:nvPr>
            <p:ph type="title"/>
          </p:nvPr>
        </p:nvSpPr>
        <p:spPr/>
        <p:txBody>
          <a:bodyPr/>
          <a:lstStyle/>
          <a:p>
            <a:r>
              <a:rPr lang="en-US" dirty="0"/>
              <a:t>VM vs Docker</a:t>
            </a:r>
          </a:p>
        </p:txBody>
      </p:sp>
      <p:pic>
        <p:nvPicPr>
          <p:cNvPr id="5" name="Content Placeholder 4" descr="Graphical user interface&#10;&#10;Description automatically generated">
            <a:extLst>
              <a:ext uri="{FF2B5EF4-FFF2-40B4-BE49-F238E27FC236}">
                <a16:creationId xmlns:a16="http://schemas.microsoft.com/office/drawing/2014/main" id="{25C7503C-F8E9-9143-AECB-0D0CE23C6220}"/>
              </a:ext>
            </a:extLst>
          </p:cNvPr>
          <p:cNvPicPr>
            <a:picLocks noGrp="1" noChangeAspect="1"/>
          </p:cNvPicPr>
          <p:nvPr>
            <p:ph sz="half" idx="10"/>
          </p:nvPr>
        </p:nvPicPr>
        <p:blipFill>
          <a:blip r:embed="rId2"/>
          <a:stretch>
            <a:fillRect/>
          </a:stretch>
        </p:blipFill>
        <p:spPr>
          <a:xfrm>
            <a:off x="1281363" y="2399886"/>
            <a:ext cx="8815388" cy="4147720"/>
          </a:xfrm>
        </p:spPr>
      </p:pic>
    </p:spTree>
    <p:extLst>
      <p:ext uri="{BB962C8B-B14F-4D97-AF65-F5344CB8AC3E}">
        <p14:creationId xmlns:p14="http://schemas.microsoft.com/office/powerpoint/2010/main" val="4035388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20E66-4F92-2E46-9BEB-20925C73351C}"/>
              </a:ext>
            </a:extLst>
          </p:cNvPr>
          <p:cNvSpPr>
            <a:spLocks noGrp="1"/>
          </p:cNvSpPr>
          <p:nvPr>
            <p:ph type="title"/>
          </p:nvPr>
        </p:nvSpPr>
        <p:spPr/>
        <p:txBody>
          <a:bodyPr/>
          <a:lstStyle/>
          <a:p>
            <a:r>
              <a:rPr lang="en-US" dirty="0"/>
              <a:t>Memory chain</a:t>
            </a:r>
          </a:p>
        </p:txBody>
      </p:sp>
      <p:pic>
        <p:nvPicPr>
          <p:cNvPr id="5" name="Content Placeholder 4" descr="Website, timeline&#10;&#10;Description automatically generated">
            <a:extLst>
              <a:ext uri="{FF2B5EF4-FFF2-40B4-BE49-F238E27FC236}">
                <a16:creationId xmlns:a16="http://schemas.microsoft.com/office/drawing/2014/main" id="{E7B11D9B-EB25-D547-93B4-9D2FDF2B55EB}"/>
              </a:ext>
            </a:extLst>
          </p:cNvPr>
          <p:cNvPicPr>
            <a:picLocks noGrp="1" noChangeAspect="1"/>
          </p:cNvPicPr>
          <p:nvPr>
            <p:ph sz="half" idx="10"/>
          </p:nvPr>
        </p:nvPicPr>
        <p:blipFill>
          <a:blip r:embed="rId2"/>
          <a:stretch>
            <a:fillRect/>
          </a:stretch>
        </p:blipFill>
        <p:spPr>
          <a:xfrm>
            <a:off x="1000125" y="2243138"/>
            <a:ext cx="9786938" cy="3976687"/>
          </a:xfrm>
        </p:spPr>
      </p:pic>
    </p:spTree>
    <p:extLst>
      <p:ext uri="{BB962C8B-B14F-4D97-AF65-F5344CB8AC3E}">
        <p14:creationId xmlns:p14="http://schemas.microsoft.com/office/powerpoint/2010/main" val="625939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2C0EA-359D-5948-9235-D3E080A9C1F8}"/>
              </a:ext>
            </a:extLst>
          </p:cNvPr>
          <p:cNvSpPr>
            <a:spLocks noGrp="1"/>
          </p:cNvSpPr>
          <p:nvPr>
            <p:ph type="title"/>
          </p:nvPr>
        </p:nvSpPr>
        <p:spPr/>
        <p:txBody>
          <a:bodyPr/>
          <a:lstStyle/>
          <a:p>
            <a:r>
              <a:rPr lang="en-US" dirty="0"/>
              <a:t>What is Docker</a:t>
            </a:r>
          </a:p>
        </p:txBody>
      </p:sp>
      <p:sp>
        <p:nvSpPr>
          <p:cNvPr id="3" name="Content Placeholder 2">
            <a:extLst>
              <a:ext uri="{FF2B5EF4-FFF2-40B4-BE49-F238E27FC236}">
                <a16:creationId xmlns:a16="http://schemas.microsoft.com/office/drawing/2014/main" id="{812541F2-CDA6-8342-BEAF-D79B3BA1DEA7}"/>
              </a:ext>
            </a:extLst>
          </p:cNvPr>
          <p:cNvSpPr>
            <a:spLocks noGrp="1"/>
          </p:cNvSpPr>
          <p:nvPr>
            <p:ph sz="half" idx="10"/>
          </p:nvPr>
        </p:nvSpPr>
        <p:spPr>
          <a:xfrm>
            <a:off x="838200" y="2393740"/>
            <a:ext cx="9617242" cy="4464260"/>
          </a:xfrm>
        </p:spPr>
        <p:txBody>
          <a:bodyPr/>
          <a:lstStyle/>
          <a:p>
            <a:r>
              <a:rPr lang="en-CA" sz="4400" dirty="0"/>
              <a:t>Docker is a tool that allows developers, sys-admins etc. to easily deploy their applications in a sandbox (called </a:t>
            </a:r>
            <a:r>
              <a:rPr lang="en-CA" sz="4400" i="1" dirty="0"/>
              <a:t>containers</a:t>
            </a:r>
            <a:r>
              <a:rPr lang="en-CA" sz="4400" dirty="0"/>
              <a:t>) to run on the host operating system i.e. Linux. </a:t>
            </a:r>
            <a:endParaRPr lang="en-US" sz="4400" dirty="0"/>
          </a:p>
        </p:txBody>
      </p:sp>
    </p:spTree>
    <p:extLst>
      <p:ext uri="{BB962C8B-B14F-4D97-AF65-F5344CB8AC3E}">
        <p14:creationId xmlns:p14="http://schemas.microsoft.com/office/powerpoint/2010/main" val="1233781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ECAC1-9D8C-C748-98A2-A4C0FC9EB753}"/>
              </a:ext>
            </a:extLst>
          </p:cNvPr>
          <p:cNvSpPr>
            <a:spLocks noGrp="1"/>
          </p:cNvSpPr>
          <p:nvPr>
            <p:ph type="title"/>
          </p:nvPr>
        </p:nvSpPr>
        <p:spPr/>
        <p:txBody>
          <a:bodyPr/>
          <a:lstStyle/>
          <a:p>
            <a:r>
              <a:rPr lang="en-US" dirty="0" err="1"/>
              <a:t>Dockerfile</a:t>
            </a:r>
            <a:endParaRPr lang="en-US" dirty="0"/>
          </a:p>
        </p:txBody>
      </p:sp>
      <p:sp>
        <p:nvSpPr>
          <p:cNvPr id="3" name="Content Placeholder 2">
            <a:extLst>
              <a:ext uri="{FF2B5EF4-FFF2-40B4-BE49-F238E27FC236}">
                <a16:creationId xmlns:a16="http://schemas.microsoft.com/office/drawing/2014/main" id="{9F0817D5-E3D1-1847-A3E7-E96054542893}"/>
              </a:ext>
            </a:extLst>
          </p:cNvPr>
          <p:cNvSpPr>
            <a:spLocks noGrp="1"/>
          </p:cNvSpPr>
          <p:nvPr>
            <p:ph sz="half" idx="10"/>
          </p:nvPr>
        </p:nvSpPr>
        <p:spPr>
          <a:xfrm>
            <a:off x="838200" y="2393740"/>
            <a:ext cx="9665368" cy="4464260"/>
          </a:xfrm>
        </p:spPr>
        <p:txBody>
          <a:bodyPr/>
          <a:lstStyle/>
          <a:p>
            <a:r>
              <a:rPr lang="en-CA" sz="3200" dirty="0"/>
              <a:t>A </a:t>
            </a:r>
            <a:r>
              <a:rPr lang="en-CA" sz="3200" dirty="0" err="1"/>
              <a:t>Dockerfile</a:t>
            </a:r>
            <a:r>
              <a:rPr lang="en-CA" sz="3200" dirty="0"/>
              <a:t> is a simple text file that contains a list of commands that the Docker client calls while creating an image. It's a simple way to automate the image creation process. The best part is that the commands you write in a </a:t>
            </a:r>
            <a:r>
              <a:rPr lang="en-CA" sz="3200" dirty="0" err="1"/>
              <a:t>Dockerfile</a:t>
            </a:r>
            <a:r>
              <a:rPr lang="en-CA" sz="3200" dirty="0"/>
              <a:t> are </a:t>
            </a:r>
            <a:r>
              <a:rPr lang="en-CA" sz="3200" i="1" dirty="0"/>
              <a:t>almost</a:t>
            </a:r>
            <a:r>
              <a:rPr lang="en-CA" sz="3200" dirty="0"/>
              <a:t> identical to their equivalent Linux commands. This means you don't really have to learn new syntax to create your own </a:t>
            </a:r>
            <a:r>
              <a:rPr lang="en-CA" sz="3200" dirty="0" err="1"/>
              <a:t>dockerfiles</a:t>
            </a:r>
            <a:r>
              <a:rPr lang="en-CA" sz="3200" dirty="0"/>
              <a:t>.</a:t>
            </a:r>
            <a:endParaRPr lang="en-US" sz="3200" dirty="0"/>
          </a:p>
        </p:txBody>
      </p:sp>
    </p:spTree>
    <p:extLst>
      <p:ext uri="{BB962C8B-B14F-4D97-AF65-F5344CB8AC3E}">
        <p14:creationId xmlns:p14="http://schemas.microsoft.com/office/powerpoint/2010/main" val="2928950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5472E-F499-7143-A817-B9636AC134C7}"/>
              </a:ext>
            </a:extLst>
          </p:cNvPr>
          <p:cNvSpPr>
            <a:spLocks noGrp="1"/>
          </p:cNvSpPr>
          <p:nvPr>
            <p:ph type="title"/>
          </p:nvPr>
        </p:nvSpPr>
        <p:spPr/>
        <p:txBody>
          <a:bodyPr/>
          <a:lstStyle/>
          <a:p>
            <a:r>
              <a:rPr lang="en-CA" dirty="0"/>
              <a:t>Components of Docker</a:t>
            </a:r>
            <a:br>
              <a:rPr lang="en-CA" dirty="0"/>
            </a:br>
            <a:endParaRPr lang="en-US" dirty="0"/>
          </a:p>
        </p:txBody>
      </p:sp>
      <p:sp>
        <p:nvSpPr>
          <p:cNvPr id="3" name="Content Placeholder 2">
            <a:extLst>
              <a:ext uri="{FF2B5EF4-FFF2-40B4-BE49-F238E27FC236}">
                <a16:creationId xmlns:a16="http://schemas.microsoft.com/office/drawing/2014/main" id="{A44794A5-D286-AB4F-A021-2BB3371C843E}"/>
              </a:ext>
            </a:extLst>
          </p:cNvPr>
          <p:cNvSpPr>
            <a:spLocks noGrp="1"/>
          </p:cNvSpPr>
          <p:nvPr>
            <p:ph sz="half" idx="10"/>
          </p:nvPr>
        </p:nvSpPr>
        <p:spPr/>
        <p:txBody>
          <a:bodyPr/>
          <a:lstStyle/>
          <a:p>
            <a:pPr marL="0" indent="0">
              <a:buNone/>
            </a:pPr>
            <a:r>
              <a:rPr lang="en-CA" dirty="0"/>
              <a:t>There are four components that we will discuss</a:t>
            </a:r>
          </a:p>
          <a:p>
            <a:r>
              <a:rPr lang="en-CA" dirty="0"/>
              <a:t>Docker client and server </a:t>
            </a:r>
          </a:p>
          <a:p>
            <a:r>
              <a:rPr lang="en-CA" dirty="0"/>
              <a:t>Docker image </a:t>
            </a:r>
          </a:p>
          <a:p>
            <a:r>
              <a:rPr lang="en-CA" dirty="0"/>
              <a:t>Docker registry </a:t>
            </a:r>
          </a:p>
          <a:p>
            <a:r>
              <a:rPr lang="en-CA" dirty="0"/>
              <a:t>Docker container</a:t>
            </a:r>
          </a:p>
          <a:p>
            <a:endParaRPr lang="en-US" dirty="0"/>
          </a:p>
        </p:txBody>
      </p:sp>
    </p:spTree>
    <p:extLst>
      <p:ext uri="{BB962C8B-B14F-4D97-AF65-F5344CB8AC3E}">
        <p14:creationId xmlns:p14="http://schemas.microsoft.com/office/powerpoint/2010/main" val="591680135"/>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AE58644E705F84696FC6D4358C0AD49" ma:contentTypeVersion="15" ma:contentTypeDescription="Create a new document." ma:contentTypeScope="" ma:versionID="f287d8d327272ba6a22faa5cf10795e8">
  <xsd:schema xmlns:xsd="http://www.w3.org/2001/XMLSchema" xmlns:xs="http://www.w3.org/2001/XMLSchema" xmlns:p="http://schemas.microsoft.com/office/2006/metadata/properties" xmlns:ns2="9195379a-c874-4b1e-9a42-745d869d1e41" xmlns:ns3="39de2fdb-7005-4155-a4db-9b2f08b80d41" targetNamespace="http://schemas.microsoft.com/office/2006/metadata/properties" ma:root="true" ma:fieldsID="d2bab705998080e4af00f9f5e11be9aa" ns2:_="" ns3:_="">
    <xsd:import namespace="9195379a-c874-4b1e-9a42-745d869d1e41"/>
    <xsd:import namespace="39de2fdb-7005-4155-a4db-9b2f08b80d4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MediaServiceAutoKeyPoints" minOccurs="0"/>
                <xsd:element ref="ns2:MediaServiceKeyPoint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95379a-c874-4b1e-9a42-745d869d1e4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71d4ce9-4273-4986-8620-84eead38f943"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39de2fdb-7005-4155-a4db-9b2f08b80d4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0c811c88-7c1e-4880-8ad4-73ca0c996fe8}" ma:internalName="TaxCatchAll" ma:showField="CatchAllData" ma:web="39de2fdb-7005-4155-a4db-9b2f08b80d4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195379a-c874-4b1e-9a42-745d869d1e41">
      <Terms xmlns="http://schemas.microsoft.com/office/infopath/2007/PartnerControls"/>
    </lcf76f155ced4ddcb4097134ff3c332f>
    <TaxCatchAll xmlns="39de2fdb-7005-4155-a4db-9b2f08b80d41" xsi:nil="true"/>
  </documentManagement>
</p:properties>
</file>

<file path=customXml/itemProps1.xml><?xml version="1.0" encoding="utf-8"?>
<ds:datastoreItem xmlns:ds="http://schemas.openxmlformats.org/officeDocument/2006/customXml" ds:itemID="{7596CC8F-68E2-4FF6-A819-628E1B0E02B5}"/>
</file>

<file path=customXml/itemProps2.xml><?xml version="1.0" encoding="utf-8"?>
<ds:datastoreItem xmlns:ds="http://schemas.openxmlformats.org/officeDocument/2006/customXml" ds:itemID="{6282FB41-B3CF-4927-8B56-89CCF22C8217}">
  <ds:schemaRefs>
    <ds:schemaRef ds:uri="http://schemas.microsoft.com/sharepoint/v3/contenttype/forms"/>
  </ds:schemaRefs>
</ds:datastoreItem>
</file>

<file path=customXml/itemProps3.xml><?xml version="1.0" encoding="utf-8"?>
<ds:datastoreItem xmlns:ds="http://schemas.openxmlformats.org/officeDocument/2006/customXml" ds:itemID="{0298ED71-1E6B-4EE0-B9A7-C884EA78CE12}">
  <ds:schemaRefs>
    <ds:schemaRef ds:uri="752ebb1d-8f0d-4fee-be8a-0990bb350186"/>
    <ds:schemaRef ds:uri="c22e42b2-449a-4e9f-8a39-ecb84f6cc7d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2334</TotalTime>
  <Words>1232</Words>
  <Application>Microsoft Macintosh PowerPoint</Application>
  <PresentationFormat>Widescreen</PresentationFormat>
  <Paragraphs>69</Paragraphs>
  <Slides>24</Slides>
  <Notes>3</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24</vt:i4>
      </vt:variant>
    </vt:vector>
  </HeadingPairs>
  <TitlesOfParts>
    <vt:vector size="30" baseType="lpstr">
      <vt:lpstr>Arial</vt:lpstr>
      <vt:lpstr>Calibri</vt:lpstr>
      <vt:lpstr>Calibri Light</vt:lpstr>
      <vt:lpstr>Office Theme</vt:lpstr>
      <vt:lpstr>Custom Design</vt:lpstr>
      <vt:lpstr>1_Custom Design</vt:lpstr>
      <vt:lpstr>PowerPoint Presentation</vt:lpstr>
      <vt:lpstr>Contents </vt:lpstr>
      <vt:lpstr>Containers</vt:lpstr>
      <vt:lpstr>Why use Containers?</vt:lpstr>
      <vt:lpstr>VM vs Docker</vt:lpstr>
      <vt:lpstr>Memory chain</vt:lpstr>
      <vt:lpstr>What is Docker</vt:lpstr>
      <vt:lpstr>Dockerfile</vt:lpstr>
      <vt:lpstr>Components of Docker </vt:lpstr>
      <vt:lpstr>Docker Client and Server  </vt:lpstr>
      <vt:lpstr>Docker image  </vt:lpstr>
      <vt:lpstr>Docker registry  </vt:lpstr>
      <vt:lpstr>Docker container </vt:lpstr>
      <vt:lpstr>Advanced Docker Components</vt:lpstr>
      <vt:lpstr>Docker Compose </vt:lpstr>
      <vt:lpstr>Docker Swarm </vt:lpstr>
      <vt:lpstr>Advantages of Docker </vt:lpstr>
      <vt:lpstr>Contd…</vt:lpstr>
      <vt:lpstr>Trend of Docker</vt:lpstr>
      <vt:lpstr>Use cases</vt:lpstr>
      <vt:lpstr>Docker Containers Versus Virtual Machines</vt:lpstr>
      <vt:lpstr>Docker vs. Virtual Machine: Which is a Better Choice? </vt:lpstr>
      <vt:lpstr>Docker Architecture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Deanne Green</dc:creator>
  <cp:keywords/>
  <dc:description/>
  <cp:lastModifiedBy>Suresh Kumar Pentacota</cp:lastModifiedBy>
  <cp:revision>175</cp:revision>
  <dcterms:created xsi:type="dcterms:W3CDTF">2020-01-17T16:29:50Z</dcterms:created>
  <dcterms:modified xsi:type="dcterms:W3CDTF">2022-07-05T11:30:45Z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0x010100FEF9A7F0AC8665468A6535AEED1B97ED</vt:lpwstr>
  </property>
</Properties>
</file>

<file path=docProps/thumbnail.jpeg>
</file>